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8"/>
  </p:notesMasterIdLst>
  <p:sldIdLst>
    <p:sldId id="369" r:id="rId2"/>
    <p:sldId id="370" r:id="rId3"/>
    <p:sldId id="356" r:id="rId4"/>
    <p:sldId id="371" r:id="rId5"/>
    <p:sldId id="372" r:id="rId6"/>
    <p:sldId id="373" r:id="rId7"/>
    <p:sldId id="374" r:id="rId8"/>
    <p:sldId id="375" r:id="rId9"/>
    <p:sldId id="265" r:id="rId10"/>
    <p:sldId id="377" r:id="rId11"/>
    <p:sldId id="266" r:id="rId12"/>
    <p:sldId id="264" r:id="rId13"/>
    <p:sldId id="267" r:id="rId14"/>
    <p:sldId id="358" r:id="rId15"/>
    <p:sldId id="268" r:id="rId16"/>
    <p:sldId id="269" r:id="rId17"/>
    <p:sldId id="270" r:id="rId18"/>
    <p:sldId id="273" r:id="rId19"/>
    <p:sldId id="271" r:id="rId20"/>
    <p:sldId id="272" r:id="rId21"/>
    <p:sldId id="274" r:id="rId22"/>
    <p:sldId id="376" r:id="rId23"/>
    <p:sldId id="275" r:id="rId24"/>
    <p:sldId id="276" r:id="rId25"/>
    <p:sldId id="277" r:id="rId26"/>
    <p:sldId id="278"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a:srgbClr val="99FF33"/>
    <a:srgbClr val="FF00FF"/>
    <a:srgbClr val="CCFF33"/>
    <a:srgbClr val="FFFFCC"/>
    <a:srgbClr val="CCFF66"/>
    <a:srgbClr val="ED320D"/>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52" autoAdjust="0"/>
    <p:restoredTop sz="94600" autoAdjust="0"/>
  </p:normalViewPr>
  <p:slideViewPr>
    <p:cSldViewPr>
      <p:cViewPr varScale="1">
        <p:scale>
          <a:sx n="87" d="100"/>
          <a:sy n="87" d="100"/>
        </p:scale>
        <p:origin x="1074" y="66"/>
      </p:cViewPr>
      <p:guideLst>
        <p:guide orient="horz" pos="2160"/>
        <p:guide pos="2880"/>
      </p:guideLst>
    </p:cSldViewPr>
  </p:slideViewPr>
  <p:outlineViewPr>
    <p:cViewPr>
      <p:scale>
        <a:sx n="33" d="100"/>
        <a:sy n="33" d="100"/>
      </p:scale>
      <p:origin x="30" y="5010"/>
    </p:cViewPr>
  </p:outlineViewPr>
  <p:notesTextViewPr>
    <p:cViewPr>
      <p:scale>
        <a:sx n="100" d="100"/>
        <a:sy n="100" d="100"/>
      </p:scale>
      <p:origin x="0" y="0"/>
    </p:cViewPr>
  </p:notesTextViewPr>
  <p:sorterViewPr>
    <p:cViewPr>
      <p:scale>
        <a:sx n="66" d="100"/>
        <a:sy n="66" d="100"/>
      </p:scale>
      <p:origin x="0" y="42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D3CE94-D272-4C90-A303-D1B43B4965B0}" type="datetimeFigureOut">
              <a:rPr lang="en-US" smtClean="0"/>
              <a:pPr/>
              <a:t>11/16/2023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61FF02-82FC-4533-9BFA-6B0185957F15}" type="slidenum">
              <a:rPr lang="en-US" smtClean="0"/>
              <a:pPr/>
              <a:t>‹#›</a:t>
            </a:fld>
            <a:endParaRPr lang="en-US"/>
          </a:p>
        </p:txBody>
      </p:sp>
    </p:spTree>
    <p:extLst>
      <p:ext uri="{BB962C8B-B14F-4D97-AF65-F5344CB8AC3E}">
        <p14:creationId xmlns:p14="http://schemas.microsoft.com/office/powerpoint/2010/main" val="3486878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a-IR" alt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796B5C6D-07A0-4376-9527-84277699B96A}" type="slidenum">
              <a:rPr lang="fa-IR" altLang="fa-IR"/>
              <a:pPr/>
              <a:t>2</a:t>
            </a:fld>
            <a:endParaRPr lang="fa-IR" altLang="fa-IR"/>
          </a:p>
        </p:txBody>
      </p:sp>
    </p:spTree>
    <p:extLst>
      <p:ext uri="{BB962C8B-B14F-4D97-AF65-F5344CB8AC3E}">
        <p14:creationId xmlns:p14="http://schemas.microsoft.com/office/powerpoint/2010/main" val="1108583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749CA3-8455-48DD-81FA-B4F17D0CF916}" type="slidenum">
              <a:rPr lang="ar-SA"/>
              <a:pPr/>
              <a:t>18</a:t>
            </a:fld>
            <a:endParaRPr lang="en-US"/>
          </a:p>
        </p:txBody>
      </p:sp>
      <p:sp>
        <p:nvSpPr>
          <p:cNvPr id="32770" name="Rectangle 2"/>
          <p:cNvSpPr>
            <a:spLocks noGrp="1" noRot="1" noChangeAspect="1" noChangeArrowheads="1" noTextEdit="1"/>
          </p:cNvSpPr>
          <p:nvPr>
            <p:ph type="sldImg"/>
          </p:nvPr>
        </p:nvSpPr>
        <p:spPr>
          <a:xfrm>
            <a:off x="1146175" y="687388"/>
            <a:ext cx="4565650" cy="3424237"/>
          </a:xfrm>
          <a:ln w="12700" cap="flat"/>
        </p:spPr>
      </p:sp>
      <p:sp>
        <p:nvSpPr>
          <p:cNvPr id="32771" name="Rectangle 3"/>
          <p:cNvSpPr>
            <a:spLocks noGrp="1" noChangeArrowheads="1"/>
          </p:cNvSpPr>
          <p:nvPr>
            <p:ph type="body" idx="1"/>
          </p:nvPr>
        </p:nvSpPr>
        <p:spPr>
          <a:xfrm>
            <a:off x="223838" y="4343400"/>
            <a:ext cx="6484937" cy="4114800"/>
          </a:xfrm>
          <a:noFill/>
          <a:ln/>
        </p:spPr>
        <p:txBody>
          <a:bodyPr lIns="92075" tIns="46038" rIns="92075" bIns="46038">
            <a:normAutofit lnSpcReduction="10000"/>
          </a:bodyPr>
          <a:lstStyle/>
          <a:p>
            <a:r>
              <a:rPr lang="en-US"/>
              <a:t>In this test, the patient is asked to draw a clock face depicting a specified time: in this example, 2:45. The drawing is then rated on a scale of 10 to 1, with 10 being an accurate and well-organized depiction and 1 being an incoherent or uninterpretable scribbling. Two studies found clock drawing to be highly correlated with several independent global measures of dementia severity. It is also very well accepted by patients. Although clearly not diagnostic, clock drawing affords a convenient screening tool when sophisticated neuropsychologic testing is not available. It is especially helpful in the primary care setting in identifying patients who may require further cognitive assessment.</a:t>
            </a:r>
          </a:p>
          <a:p>
            <a:endParaRPr lang="en-US"/>
          </a:p>
          <a:p>
            <a:r>
              <a:rPr lang="en-US"/>
              <a:t>In assessing the drawings, the clinician should apply the following criteria: </a:t>
            </a:r>
          </a:p>
          <a:p>
            <a:pPr marL="288925" lvl="1" indent="-173038">
              <a:buFontTx/>
              <a:buChar char="•"/>
            </a:pPr>
            <a:r>
              <a:rPr lang="en-US"/>
              <a:t>Normal:  The hands are in the correct position in a score of 10.</a:t>
            </a:r>
          </a:p>
          <a:p>
            <a:pPr marL="288925" lvl="1" indent="-173038">
              <a:buFontTx/>
              <a:buChar char="•"/>
            </a:pPr>
            <a:r>
              <a:rPr lang="en-US"/>
              <a:t>Mild impairment: Compared with an accurate rendering of a clock showing a time of 2:45, errors are noticeable in the placement of hour and minute hands in a score of 8.</a:t>
            </a:r>
          </a:p>
          <a:p>
            <a:pPr marL="288925" lvl="1" indent="-173038">
              <a:buFontTx/>
              <a:buChar char="•"/>
            </a:pPr>
            <a:r>
              <a:rPr lang="en-US"/>
              <a:t>Moderate impairment: The clock face is distorted, numbers are out of sequence, missing, or outside of the boundaries of the clock face in a score of 4. </a:t>
            </a:r>
          </a:p>
          <a:p>
            <a:pPr marL="288925" lvl="1" indent="-173038">
              <a:buFontTx/>
              <a:buChar char="•"/>
            </a:pPr>
            <a:r>
              <a:rPr lang="en-US"/>
              <a:t>Severe impairment: The drawing is only vaguely representative of a clock in a score of 2.</a:t>
            </a:r>
          </a:p>
          <a:p>
            <a:endParaRPr lang="en-US"/>
          </a:p>
          <a:p>
            <a:r>
              <a:rPr lang="en-US" b="1"/>
              <a:t>Sources </a:t>
            </a:r>
          </a:p>
          <a:p>
            <a:r>
              <a:rPr lang="en-US"/>
              <a:t>Juby A. Correlation between the Folstein Mini-Mental State Examination and three methods of clock drawing scoring. </a:t>
            </a:r>
            <a:r>
              <a:rPr lang="en-US" i="1"/>
              <a:t>J Geriatr Psychiatry Neurol</a:t>
            </a:r>
            <a:r>
              <a:rPr lang="en-US"/>
              <a:t>. 1999;12:87–91.</a:t>
            </a:r>
          </a:p>
          <a:p>
            <a:endParaRPr lang="en-US"/>
          </a:p>
          <a:p>
            <a:r>
              <a:rPr lang="en-US"/>
              <a:t>Sunderland T, Hill JL, Mellow AM, et al. Clock drawing in AD: a novel measure of dementia severity. </a:t>
            </a:r>
            <a:r>
              <a:rPr lang="en-US" i="1"/>
              <a:t>J</a:t>
            </a:r>
            <a:r>
              <a:rPr lang="en-US"/>
              <a:t> </a:t>
            </a:r>
            <a:r>
              <a:rPr lang="en-US" i="1"/>
              <a:t>Am Geriatr Soc</a:t>
            </a:r>
            <a:r>
              <a:rPr lang="en-US"/>
              <a:t>. 1989;37:725–729.</a:t>
            </a:r>
          </a:p>
        </p:txBody>
      </p:sp>
    </p:spTree>
    <p:extLst>
      <p:ext uri="{BB962C8B-B14F-4D97-AF65-F5344CB8AC3E}">
        <p14:creationId xmlns:p14="http://schemas.microsoft.com/office/powerpoint/2010/main" val="2349353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DBA25D2-D9FD-45FE-BBCB-55048E55B897}" type="datetimeFigureOut">
              <a:rPr lang="en-US" smtClean="0"/>
              <a:pPr/>
              <a:t>11/16/2023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792E562-FF35-4BD8-AB86-7F6E47DC373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advTm="10000">
    <p:newsflash/>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BA25D2-D9FD-45FE-BBCB-55048E55B897}" type="datetimeFigureOut">
              <a:rPr lang="en-US" smtClean="0"/>
              <a:pPr/>
              <a:t>11/16/2023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92E562-FF35-4BD8-AB86-7F6E47DC373A}" type="slidenum">
              <a:rPr lang="en-US" smtClean="0"/>
              <a:pPr/>
              <a:t>‹#›</a:t>
            </a:fld>
            <a:endParaRPr lang="en-US"/>
          </a:p>
        </p:txBody>
      </p:sp>
    </p:spTree>
  </p:cSld>
  <p:clrMapOvr>
    <a:masterClrMapping/>
  </p:clrMapOvr>
  <p:transition advTm="10000">
    <p:newsflash/>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BA25D2-D9FD-45FE-BBCB-55048E55B897}" type="datetimeFigureOut">
              <a:rPr lang="en-US" smtClean="0"/>
              <a:pPr/>
              <a:t>11/16/2023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92E562-FF35-4BD8-AB86-7F6E47DC373A}" type="slidenum">
              <a:rPr lang="en-US" smtClean="0"/>
              <a:pPr/>
              <a:t>‹#›</a:t>
            </a:fld>
            <a:endParaRPr lang="en-US"/>
          </a:p>
        </p:txBody>
      </p:sp>
    </p:spTree>
  </p:cSld>
  <p:clrMapOvr>
    <a:masterClrMapping/>
  </p:clrMapOvr>
  <p:transition advTm="10000">
    <p:newsflash/>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BA25D2-D9FD-45FE-BBCB-55048E55B897}" type="datetimeFigureOut">
              <a:rPr lang="en-US" smtClean="0"/>
              <a:pPr/>
              <a:t>11/16/2023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92E562-FF35-4BD8-AB86-7F6E47DC373A}" type="slidenum">
              <a:rPr lang="en-US" smtClean="0"/>
              <a:pPr/>
              <a:t>‹#›</a:t>
            </a:fld>
            <a:endParaRPr lang="en-US"/>
          </a:p>
        </p:txBody>
      </p:sp>
    </p:spTree>
  </p:cSld>
  <p:clrMapOvr>
    <a:masterClrMapping/>
  </p:clrMapOvr>
  <p:transition advTm="10000">
    <p:newsflash/>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DBA25D2-D9FD-45FE-BBCB-55048E55B897}" type="datetimeFigureOut">
              <a:rPr lang="en-US" smtClean="0"/>
              <a:pPr/>
              <a:t>11/16/2023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92E562-FF35-4BD8-AB86-7F6E47DC373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advTm="10000">
    <p:newsflash/>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DBA25D2-D9FD-45FE-BBCB-55048E55B897}" type="datetimeFigureOut">
              <a:rPr lang="en-US" smtClean="0"/>
              <a:pPr/>
              <a:t>11/16/2023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92E562-FF35-4BD8-AB86-7F6E47DC373A}" type="slidenum">
              <a:rPr lang="en-US" smtClean="0"/>
              <a:pPr/>
              <a:t>‹#›</a:t>
            </a:fld>
            <a:endParaRPr lang="en-US"/>
          </a:p>
        </p:txBody>
      </p:sp>
    </p:spTree>
  </p:cSld>
  <p:clrMapOvr>
    <a:masterClrMapping/>
  </p:clrMapOvr>
  <p:transition advTm="10000">
    <p:newsflash/>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DBA25D2-D9FD-45FE-BBCB-55048E55B897}" type="datetimeFigureOut">
              <a:rPr lang="en-US" smtClean="0"/>
              <a:pPr/>
              <a:t>11/16/2023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92E562-FF35-4BD8-AB86-7F6E47DC373A}" type="slidenum">
              <a:rPr lang="en-US" smtClean="0"/>
              <a:pPr/>
              <a:t>‹#›</a:t>
            </a:fld>
            <a:endParaRPr lang="en-US"/>
          </a:p>
        </p:txBody>
      </p:sp>
    </p:spTree>
  </p:cSld>
  <p:clrMapOvr>
    <a:masterClrMapping/>
  </p:clrMapOvr>
  <p:transition advTm="10000">
    <p:newsflash/>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DBA25D2-D9FD-45FE-BBCB-55048E55B897}" type="datetimeFigureOut">
              <a:rPr lang="en-US" smtClean="0"/>
              <a:pPr/>
              <a:t>11/16/2023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92E562-FF35-4BD8-AB86-7F6E47DC373A}" type="slidenum">
              <a:rPr lang="en-US" smtClean="0"/>
              <a:pPr/>
              <a:t>‹#›</a:t>
            </a:fld>
            <a:endParaRPr lang="en-US"/>
          </a:p>
        </p:txBody>
      </p:sp>
    </p:spTree>
  </p:cSld>
  <p:clrMapOvr>
    <a:masterClrMapping/>
  </p:clrMapOvr>
  <p:transition advTm="10000">
    <p:newsflash/>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BA25D2-D9FD-45FE-BBCB-55048E55B897}" type="datetimeFigureOut">
              <a:rPr lang="en-US" smtClean="0"/>
              <a:pPr/>
              <a:t>11/16/2023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92E562-FF35-4BD8-AB86-7F6E47DC373A}" type="slidenum">
              <a:rPr lang="en-US" smtClean="0"/>
              <a:pPr/>
              <a:t>‹#›</a:t>
            </a:fld>
            <a:endParaRPr lang="en-US"/>
          </a:p>
        </p:txBody>
      </p:sp>
    </p:spTree>
  </p:cSld>
  <p:clrMapOvr>
    <a:masterClrMapping/>
  </p:clrMapOvr>
  <p:transition advTm="10000">
    <p:newsflash/>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DBA25D2-D9FD-45FE-BBCB-55048E55B897}" type="datetimeFigureOut">
              <a:rPr lang="en-US" smtClean="0"/>
              <a:pPr/>
              <a:t>11/16/2023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92E562-FF35-4BD8-AB86-7F6E47DC373A}" type="slidenum">
              <a:rPr lang="en-US" smtClean="0"/>
              <a:pPr/>
              <a:t>‹#›</a:t>
            </a:fld>
            <a:endParaRPr lang="en-US"/>
          </a:p>
        </p:txBody>
      </p:sp>
    </p:spTree>
  </p:cSld>
  <p:clrMapOvr>
    <a:masterClrMapping/>
  </p:clrMapOvr>
  <p:transition advTm="10000">
    <p:newsflash/>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DBA25D2-D9FD-45FE-BBCB-55048E55B897}" type="datetimeFigureOut">
              <a:rPr lang="en-US" smtClean="0"/>
              <a:pPr/>
              <a:t>11/16/2023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792E562-FF35-4BD8-AB86-7F6E47DC373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advTm="10000">
    <p:newsflash/>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DBA25D2-D9FD-45FE-BBCB-55048E55B897}" type="datetimeFigureOut">
              <a:rPr lang="en-US" smtClean="0"/>
              <a:pPr/>
              <a:t>11/16/2023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792E562-FF35-4BD8-AB86-7F6E47DC373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advTm="10000">
    <p:newsflash/>
  </p:transition>
  <p:timing>
    <p:tnLst>
      <p:par>
        <p:cTn id="1" dur="indefinite" restart="never" nodeType="tmRoot"/>
      </p:par>
    </p:tnLst>
  </p:timing>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Documents and Settings\AbasalehAlmahdi\My Documents\My Pictures\Adobe\Digital Camera Photos\2007-12-29-1107-23\961878.jpg"/>
          <p:cNvPicPr>
            <a:picLocks noChangeAspect="1" noChangeArrowheads="1"/>
          </p:cNvPicPr>
          <p:nvPr/>
        </p:nvPicPr>
        <p:blipFill>
          <a:blip r:embed="rId2"/>
          <a:srcRect/>
          <a:stretch>
            <a:fillRect/>
          </a:stretch>
        </p:blipFill>
        <p:spPr bwMode="auto">
          <a:xfrm>
            <a:off x="428596" y="571500"/>
            <a:ext cx="8358246" cy="5715000"/>
          </a:xfrm>
          <a:prstGeom prst="rect">
            <a:avLst/>
          </a:prstGeom>
          <a:noFill/>
        </p:spPr>
      </p:pic>
      <p:sp>
        <p:nvSpPr>
          <p:cNvPr id="3" name="Subtitle 2"/>
          <p:cNvSpPr>
            <a:spLocks noGrp="1"/>
          </p:cNvSpPr>
          <p:nvPr>
            <p:ph type="subTitle" idx="1"/>
          </p:nvPr>
        </p:nvSpPr>
        <p:spPr>
          <a:xfrm>
            <a:off x="857224" y="4857760"/>
            <a:ext cx="7854696" cy="1752600"/>
          </a:xfrm>
        </p:spPr>
        <p:txBody>
          <a:bodyPr>
            <a:normAutofit/>
          </a:bodyPr>
          <a:lstStyle/>
          <a:p>
            <a:r>
              <a:rPr lang="fa-IR" sz="4800" b="1" dirty="0" smtClean="0">
                <a:solidFill>
                  <a:srgbClr val="CCFF66"/>
                </a:solidFill>
              </a:rPr>
              <a:t>بسم الله الرحمن الرحیم</a:t>
            </a:r>
            <a:endParaRPr lang="en-US" sz="4800" b="1" dirty="0">
              <a:solidFill>
                <a:srgbClr val="CCFF66"/>
              </a:solidFill>
            </a:endParaRPr>
          </a:p>
        </p:txBody>
      </p:sp>
    </p:spTree>
  </p:cSld>
  <p:clrMapOvr>
    <a:masterClrMapping/>
  </p:clrMapOvr>
  <mc:AlternateContent xmlns:mc="http://schemas.openxmlformats.org/markup-compatibility/2006" xmlns:p14="http://schemas.microsoft.com/office/powerpoint/2010/main">
    <mc:Choice Requires="p14">
      <p:transition spd="slow" p14:dur="5000">
        <p14:warp dir="in"/>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1150938" y="260350"/>
            <a:ext cx="7793037" cy="1512888"/>
          </a:xfrm>
        </p:spPr>
        <p:txBody>
          <a:bodyPr>
            <a:normAutofit fontScale="90000"/>
          </a:bodyPr>
          <a:lstStyle/>
          <a:p>
            <a:pPr>
              <a:defRPr/>
            </a:pPr>
            <a:r>
              <a:rPr lang="en-US" altLang="fa-IR" b="1" kern="1200" dirty="0">
                <a:solidFill>
                  <a:srgbClr val="333399"/>
                </a:solidFill>
                <a:latin typeface="Times New Roman" panose="02020603050405020304" pitchFamily="18" charset="0"/>
                <a:cs typeface="Times New Roman" panose="02020603050405020304" pitchFamily="18" charset="0"/>
              </a:rPr>
              <a:t>Dementia</a:t>
            </a:r>
            <a:br>
              <a:rPr lang="en-US" altLang="fa-IR" b="1" kern="1200" dirty="0">
                <a:solidFill>
                  <a:srgbClr val="333399"/>
                </a:solidFill>
                <a:latin typeface="Times New Roman" panose="02020603050405020304" pitchFamily="18" charset="0"/>
                <a:cs typeface="Times New Roman" panose="02020603050405020304" pitchFamily="18" charset="0"/>
              </a:rPr>
            </a:br>
            <a:r>
              <a:rPr lang="en-US" altLang="fa-IR" b="1" dirty="0">
                <a:latin typeface="Times New Roman" panose="02020603050405020304" pitchFamily="18" charset="0"/>
                <a:cs typeface="Times New Roman" panose="02020603050405020304" pitchFamily="18" charset="0"/>
              </a:rPr>
              <a:t>Epidemiology</a:t>
            </a:r>
            <a:endParaRPr lang="fa-IR" dirty="0"/>
          </a:p>
        </p:txBody>
      </p:sp>
      <p:sp>
        <p:nvSpPr>
          <p:cNvPr id="3" name="Content Placeholder 2">
            <a:extLst>
              <a:ext uri="{FF2B5EF4-FFF2-40B4-BE49-F238E27FC236}"/>
            </a:extLst>
          </p:cNvPr>
          <p:cNvSpPr>
            <a:spLocks noGrp="1"/>
          </p:cNvSpPr>
          <p:nvPr>
            <p:ph idx="1"/>
          </p:nvPr>
        </p:nvSpPr>
        <p:spPr>
          <a:xfrm>
            <a:off x="1182688" y="2017713"/>
            <a:ext cx="7772400" cy="4724400"/>
          </a:xfrm>
        </p:spPr>
        <p:txBody>
          <a:bodyPr/>
          <a:lstStyle/>
          <a:p>
            <a:pPr algn="r" rtl="1">
              <a:defRPr/>
            </a:pPr>
            <a:r>
              <a:rPr lang="fa-IR" sz="2800" dirty="0"/>
              <a:t>شیوع دمانس  :  بالای 65 سال حدود 5 درصد</a:t>
            </a:r>
          </a:p>
          <a:p>
            <a:pPr marL="0" indent="0" algn="r" rtl="1">
              <a:buFont typeface="Wingdings" panose="05000000000000000000" pitchFamily="2" charset="2"/>
              <a:buNone/>
              <a:defRPr/>
            </a:pPr>
            <a:r>
              <a:rPr lang="fa-IR" sz="2800" dirty="0"/>
              <a:t>                       بالای 85 سال 20 تا 40 درصد</a:t>
            </a:r>
          </a:p>
          <a:p>
            <a:pPr algn="r" rtl="1">
              <a:defRPr/>
            </a:pPr>
            <a:r>
              <a:rPr lang="fa-IR" sz="2800" dirty="0"/>
              <a:t>ترتیب شیوع: آلزایمر(50 تا 60 درصد)</a:t>
            </a:r>
          </a:p>
          <a:p>
            <a:pPr marL="0" indent="0" algn="r" rtl="1">
              <a:buFont typeface="Wingdings" panose="05000000000000000000" pitchFamily="2" charset="2"/>
              <a:buNone/>
              <a:defRPr/>
            </a:pPr>
            <a:r>
              <a:rPr lang="fa-IR" sz="2800" dirty="0"/>
              <a:t>                   نوع عروقی(15 تا 30 درصد) </a:t>
            </a:r>
          </a:p>
          <a:p>
            <a:pPr algn="r" rtl="1">
              <a:defRPr/>
            </a:pPr>
            <a:r>
              <a:rPr lang="fa-IR" sz="2800" dirty="0"/>
              <a:t>جنسیت : آلزایمر(در هر دو جنس شایع)</a:t>
            </a:r>
          </a:p>
          <a:p>
            <a:pPr marL="0" indent="0" algn="r" rtl="1">
              <a:buFont typeface="Wingdings" panose="05000000000000000000" pitchFamily="2" charset="2"/>
              <a:buNone/>
              <a:defRPr/>
            </a:pPr>
            <a:r>
              <a:rPr lang="fa-IR" sz="2800" dirty="0"/>
              <a:t>              نوع عروقی(در مردان شایعتر)</a:t>
            </a:r>
          </a:p>
          <a:p>
            <a:pPr algn="r" rtl="1">
              <a:defRPr/>
            </a:pPr>
            <a:r>
              <a:rPr lang="fa-IR" sz="2800" dirty="0"/>
              <a:t>سن شروع: آلزایمر(بالاتر)</a:t>
            </a:r>
          </a:p>
          <a:p>
            <a:pPr marL="0" indent="0" algn="r" rtl="1">
              <a:buFont typeface="Wingdings" panose="05000000000000000000" pitchFamily="2" charset="2"/>
              <a:buNone/>
              <a:defRPr/>
            </a:pPr>
            <a:r>
              <a:rPr lang="fa-IR" sz="2800" dirty="0"/>
              <a:t>                 نوع عروقی(60 تا 70 سال)</a:t>
            </a:r>
          </a:p>
          <a:p>
            <a:pPr algn="r" rtl="1">
              <a:defRPr/>
            </a:pPr>
            <a:endParaRPr lang="fa-IR" sz="2800" dirty="0"/>
          </a:p>
        </p:txBody>
      </p:sp>
    </p:spTree>
    <p:extLst>
      <p:ext uri="{BB962C8B-B14F-4D97-AF65-F5344CB8AC3E}">
        <p14:creationId xmlns:p14="http://schemas.microsoft.com/office/powerpoint/2010/main" val="53621738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pPr algn="ctr" rtl="1"/>
            <a:r>
              <a:rPr lang="fa-IR" sz="6000" dirty="0">
                <a:cs typeface="+mn-cs"/>
              </a:rPr>
              <a:t>اتیولوژی</a:t>
            </a:r>
            <a:endParaRPr lang="en-US" sz="6000" dirty="0">
              <a:cs typeface="+mn-cs"/>
            </a:endParaRPr>
          </a:p>
        </p:txBody>
      </p:sp>
      <p:sp>
        <p:nvSpPr>
          <p:cNvPr id="111619" name="Rectangle 3"/>
          <p:cNvSpPr>
            <a:spLocks noGrp="1" noChangeArrowheads="1"/>
          </p:cNvSpPr>
          <p:nvPr>
            <p:ph idx="1"/>
          </p:nvPr>
        </p:nvSpPr>
        <p:spPr>
          <a:xfrm>
            <a:off x="3286116" y="1935480"/>
            <a:ext cx="5400684" cy="4389120"/>
          </a:xfrm>
        </p:spPr>
        <p:txBody>
          <a:bodyPr>
            <a:normAutofit fontScale="92500" lnSpcReduction="10000"/>
          </a:bodyPr>
          <a:lstStyle/>
          <a:p>
            <a:pPr algn="r" rtl="1">
              <a:buFontTx/>
              <a:buNone/>
            </a:pPr>
            <a:r>
              <a:rPr lang="fa-IR" sz="5400" dirty="0" smtClean="0">
                <a:solidFill>
                  <a:schemeClr val="tx1">
                    <a:lumMod val="95000"/>
                    <a:lumOff val="5000"/>
                  </a:schemeClr>
                </a:solidFill>
              </a:rPr>
              <a:t> ژنتیک( اتوزوم غالب) </a:t>
            </a:r>
            <a:endParaRPr lang="fa-IR" sz="5400" dirty="0">
              <a:solidFill>
                <a:schemeClr val="tx1">
                  <a:lumMod val="95000"/>
                  <a:lumOff val="5000"/>
                </a:schemeClr>
              </a:solidFill>
            </a:endParaRPr>
          </a:p>
          <a:p>
            <a:pPr algn="r">
              <a:buFontTx/>
              <a:buNone/>
            </a:pPr>
            <a:r>
              <a:rPr lang="fa-IR" sz="5400" dirty="0" smtClean="0">
                <a:solidFill>
                  <a:schemeClr val="tx1">
                    <a:lumMod val="95000"/>
                    <a:lumOff val="5000"/>
                  </a:schemeClr>
                </a:solidFill>
              </a:rPr>
              <a:t>آتروفی مغز</a:t>
            </a:r>
          </a:p>
          <a:p>
            <a:pPr algn="r">
              <a:buFontTx/>
              <a:buNone/>
            </a:pPr>
            <a:r>
              <a:rPr lang="fa-IR" sz="5400" dirty="0" smtClean="0">
                <a:solidFill>
                  <a:schemeClr val="tx1">
                    <a:lumMod val="95000"/>
                    <a:lumOff val="5000"/>
                  </a:schemeClr>
                </a:solidFill>
              </a:rPr>
              <a:t> تکثیر آستروسیت</a:t>
            </a:r>
            <a:endParaRPr lang="fa-IR" sz="5400" dirty="0">
              <a:solidFill>
                <a:schemeClr val="tx1">
                  <a:lumMod val="95000"/>
                  <a:lumOff val="5000"/>
                </a:schemeClr>
              </a:solidFill>
            </a:endParaRPr>
          </a:p>
          <a:p>
            <a:pPr algn="r">
              <a:buFontTx/>
              <a:buNone/>
            </a:pPr>
            <a:r>
              <a:rPr lang="fa-IR" sz="5400" dirty="0">
                <a:solidFill>
                  <a:schemeClr val="tx1">
                    <a:lumMod val="95000"/>
                    <a:lumOff val="5000"/>
                  </a:schemeClr>
                </a:solidFill>
              </a:rPr>
              <a:t>متابولیسم فسفولیپید</a:t>
            </a:r>
          </a:p>
          <a:p>
            <a:pPr algn="r">
              <a:buFontTx/>
              <a:buNone/>
            </a:pPr>
            <a:r>
              <a:rPr lang="fa-IR" sz="5400" dirty="0">
                <a:solidFill>
                  <a:schemeClr val="tx1">
                    <a:lumMod val="95000"/>
                    <a:lumOff val="5000"/>
                  </a:schemeClr>
                </a:solidFill>
              </a:rPr>
              <a:t>مسمومیت با آلومینیوم</a:t>
            </a:r>
            <a:endParaRPr lang="en-US" sz="5400" dirty="0">
              <a:solidFill>
                <a:schemeClr val="tx1">
                  <a:lumMod val="95000"/>
                  <a:lumOff val="5000"/>
                </a:schemeClr>
              </a:solidFill>
            </a:endParaRPr>
          </a:p>
        </p:txBody>
      </p:sp>
      <p:pic>
        <p:nvPicPr>
          <p:cNvPr id="5" name="Picture 4" descr="flo48e"/>
          <p:cNvPicPr>
            <a:picLocks noChangeAspect="1" noChangeArrowheads="1"/>
          </p:cNvPicPr>
          <p:nvPr/>
        </p:nvPicPr>
        <p:blipFill>
          <a:blip r:embed="rId2"/>
          <a:srcRect l="1813" t="17250" r="1813" b="861"/>
          <a:stretch>
            <a:fillRect/>
          </a:stretch>
        </p:blipFill>
        <p:spPr bwMode="auto">
          <a:xfrm>
            <a:off x="0" y="2357430"/>
            <a:ext cx="3786182" cy="3495681"/>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50825"/>
            <a:ext cx="8385175" cy="1431925"/>
          </a:xfrm>
        </p:spPr>
        <p:txBody>
          <a:bodyPr/>
          <a:lstStyle/>
          <a:p>
            <a:pPr algn="ctr" rtl="1"/>
            <a:r>
              <a:rPr lang="fa-IR" sz="7200" dirty="0">
                <a:cs typeface="+mn-cs"/>
              </a:rPr>
              <a:t>ریسک فاکتورها</a:t>
            </a:r>
            <a:endParaRPr lang="en-US" sz="7200" dirty="0">
              <a:cs typeface="+mn-cs"/>
            </a:endParaRPr>
          </a:p>
        </p:txBody>
      </p:sp>
      <p:sp>
        <p:nvSpPr>
          <p:cNvPr id="10244" name="Rectangle 4"/>
          <p:cNvSpPr>
            <a:spLocks noGrp="1" noChangeArrowheads="1"/>
          </p:cNvSpPr>
          <p:nvPr>
            <p:ph sz="half" idx="1"/>
          </p:nvPr>
        </p:nvSpPr>
        <p:spPr>
          <a:xfrm>
            <a:off x="0" y="1989138"/>
            <a:ext cx="4035425" cy="4424362"/>
          </a:xfrm>
        </p:spPr>
        <p:txBody>
          <a:bodyPr/>
          <a:lstStyle/>
          <a:p>
            <a:pPr marL="742950" indent="-742950" algn="r" rtl="1">
              <a:buNone/>
            </a:pPr>
            <a:r>
              <a:rPr lang="fa-IR" sz="3600" b="1" dirty="0">
                <a:solidFill>
                  <a:srgbClr val="FF0000"/>
                </a:solidFill>
              </a:rPr>
              <a:t>فاکتورهای عروقی </a:t>
            </a:r>
          </a:p>
          <a:p>
            <a:pPr marL="742950" indent="-742950" algn="r" rtl="1">
              <a:buNone/>
            </a:pPr>
            <a:r>
              <a:rPr lang="fa-IR" sz="3600" b="1" dirty="0">
                <a:solidFill>
                  <a:srgbClr val="FF0000"/>
                </a:solidFill>
              </a:rPr>
              <a:t>ضربه مغزی</a:t>
            </a:r>
          </a:p>
          <a:p>
            <a:pPr marL="742950" indent="-742950" algn="r" rtl="1">
              <a:buNone/>
            </a:pPr>
            <a:r>
              <a:rPr lang="fa-IR" sz="3600" b="1" dirty="0">
                <a:solidFill>
                  <a:srgbClr val="FF0000"/>
                </a:solidFill>
              </a:rPr>
              <a:t>بیماریهای تیروئید</a:t>
            </a:r>
          </a:p>
          <a:p>
            <a:pPr marL="742950" indent="-742950" algn="r" rtl="1">
              <a:buNone/>
            </a:pPr>
            <a:r>
              <a:rPr lang="fa-IR" sz="3600" b="1" dirty="0">
                <a:solidFill>
                  <a:srgbClr val="FF0000"/>
                </a:solidFill>
              </a:rPr>
              <a:t>سیگار</a:t>
            </a:r>
          </a:p>
        </p:txBody>
      </p:sp>
      <p:sp>
        <p:nvSpPr>
          <p:cNvPr id="10245" name="Rectangle 5"/>
          <p:cNvSpPr>
            <a:spLocks noGrp="1" noChangeArrowheads="1"/>
          </p:cNvSpPr>
          <p:nvPr>
            <p:ph sz="half" idx="2"/>
          </p:nvPr>
        </p:nvSpPr>
        <p:spPr>
          <a:xfrm>
            <a:off x="4787900" y="1846263"/>
            <a:ext cx="3770313" cy="4059237"/>
          </a:xfrm>
        </p:spPr>
        <p:txBody>
          <a:bodyPr/>
          <a:lstStyle/>
          <a:p>
            <a:pPr marL="514350" indent="-514350" algn="r" rtl="1">
              <a:buNone/>
            </a:pPr>
            <a:r>
              <a:rPr lang="fa-IR" sz="3200" b="1" dirty="0" smtClean="0"/>
              <a:t>سن</a:t>
            </a:r>
            <a:endParaRPr lang="fa-IR" sz="3200" b="1" dirty="0"/>
          </a:p>
          <a:p>
            <a:pPr marL="514350" indent="-514350" algn="r" rtl="1">
              <a:buNone/>
            </a:pPr>
            <a:r>
              <a:rPr lang="fa-IR" sz="3200" b="1" dirty="0"/>
              <a:t>جنس</a:t>
            </a:r>
          </a:p>
          <a:p>
            <a:pPr marL="514350" indent="-514350" algn="r" rtl="1">
              <a:buNone/>
            </a:pPr>
            <a:r>
              <a:rPr lang="fa-IR" sz="3200" b="1" dirty="0" smtClean="0"/>
              <a:t>سابقه خانوادگی</a:t>
            </a:r>
            <a:endParaRPr lang="fa-IR" sz="3200" b="1" dirty="0"/>
          </a:p>
          <a:p>
            <a:pPr marL="514350" indent="-514350" algn="r" rtl="1">
              <a:buNone/>
            </a:pPr>
            <a:r>
              <a:rPr lang="fa-IR" sz="3200" b="1" dirty="0"/>
              <a:t>تحصیلات</a:t>
            </a:r>
          </a:p>
          <a:p>
            <a:pPr marL="514350" indent="-514350" algn="r" rtl="1">
              <a:buNone/>
            </a:pPr>
            <a:r>
              <a:rPr lang="fa-IR" sz="3200" b="1" dirty="0"/>
              <a:t>افسردگی</a:t>
            </a:r>
          </a:p>
        </p:txBody>
      </p:sp>
    </p:spTree>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50825" y="549275"/>
            <a:ext cx="8229600" cy="1143000"/>
          </a:xfrm>
        </p:spPr>
        <p:txBody>
          <a:bodyPr/>
          <a:lstStyle/>
          <a:p>
            <a:pPr algn="ctr" rtl="1"/>
            <a:r>
              <a:rPr lang="fa-IR" sz="7200" b="1" dirty="0"/>
              <a:t>علائم هشدار دهنده </a:t>
            </a:r>
            <a:r>
              <a:rPr lang="fa-IR" sz="7200" b="1" dirty="0" smtClean="0"/>
              <a:t>دمانس  </a:t>
            </a:r>
            <a:endParaRPr lang="en-US" sz="7200" b="1" dirty="0"/>
          </a:p>
        </p:txBody>
      </p:sp>
      <p:sp>
        <p:nvSpPr>
          <p:cNvPr id="17411" name="Rectangle 3"/>
          <p:cNvSpPr>
            <a:spLocks noGrp="1" noChangeArrowheads="1"/>
          </p:cNvSpPr>
          <p:nvPr>
            <p:ph idx="1"/>
          </p:nvPr>
        </p:nvSpPr>
        <p:spPr>
          <a:xfrm>
            <a:off x="3914796" y="1571612"/>
            <a:ext cx="5229204" cy="4868862"/>
          </a:xfrm>
        </p:spPr>
        <p:txBody>
          <a:bodyPr/>
          <a:lstStyle/>
          <a:p>
            <a:pPr algn="r" rtl="1">
              <a:lnSpc>
                <a:spcPct val="150000"/>
              </a:lnSpc>
              <a:buFontTx/>
              <a:buNone/>
            </a:pPr>
            <a:r>
              <a:rPr lang="fa-IR" sz="3600" b="1" dirty="0"/>
              <a:t>اشکال </a:t>
            </a:r>
            <a:r>
              <a:rPr lang="fa-IR" sz="3600" b="1" dirty="0" smtClean="0"/>
              <a:t>دریادگیری و کاهش حافظه</a:t>
            </a:r>
            <a:endParaRPr lang="fa-IR" sz="3600" b="1" dirty="0"/>
          </a:p>
          <a:p>
            <a:pPr algn="r" rtl="1">
              <a:lnSpc>
                <a:spcPct val="150000"/>
              </a:lnSpc>
              <a:buFontTx/>
              <a:buNone/>
            </a:pPr>
            <a:r>
              <a:rPr lang="fa-IR" sz="3600" b="1" dirty="0"/>
              <a:t>از دست دادن زمان ومکان</a:t>
            </a:r>
          </a:p>
          <a:p>
            <a:pPr algn="r" rtl="1">
              <a:lnSpc>
                <a:spcPct val="150000"/>
              </a:lnSpc>
              <a:buFontTx/>
              <a:buNone/>
            </a:pPr>
            <a:r>
              <a:rPr lang="fa-IR" sz="3600" b="1" dirty="0"/>
              <a:t>اختلال درقضاوت</a:t>
            </a:r>
          </a:p>
          <a:p>
            <a:pPr algn="r" rtl="1">
              <a:lnSpc>
                <a:spcPct val="150000"/>
              </a:lnSpc>
              <a:buFontTx/>
              <a:buNone/>
            </a:pPr>
            <a:r>
              <a:rPr lang="fa-IR" sz="3600" b="1" dirty="0"/>
              <a:t>به دنبال کلمات</a:t>
            </a:r>
            <a:r>
              <a:rPr lang="en-US" sz="3600" b="1" dirty="0"/>
              <a:t> </a:t>
            </a:r>
            <a:r>
              <a:rPr lang="fa-IR" sz="3600" b="1" dirty="0"/>
              <a:t> درذهن میگردند.</a:t>
            </a:r>
          </a:p>
          <a:p>
            <a:pPr algn="r" rtl="1">
              <a:lnSpc>
                <a:spcPct val="150000"/>
              </a:lnSpc>
              <a:buFontTx/>
              <a:buNone/>
            </a:pPr>
            <a:r>
              <a:rPr lang="fa-IR" sz="3600" b="1" dirty="0" smtClean="0"/>
              <a:t> دگرگونی شخصیتی و عدم مهار</a:t>
            </a:r>
          </a:p>
          <a:p>
            <a:pPr algn="r" rtl="1">
              <a:lnSpc>
                <a:spcPct val="150000"/>
              </a:lnSpc>
              <a:buFontTx/>
              <a:buNone/>
            </a:pPr>
            <a:endParaRPr lang="en-US" sz="3600" b="1" dirty="0"/>
          </a:p>
        </p:txBody>
      </p:sp>
    </p:spTree>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6000" b="1" dirty="0" smtClean="0"/>
              <a:t>علائم هشدار دهنده دمانس  </a:t>
            </a:r>
            <a:endParaRPr lang="en-US" sz="6000" dirty="0"/>
          </a:p>
        </p:txBody>
      </p:sp>
      <p:sp>
        <p:nvSpPr>
          <p:cNvPr id="3" name="Content Placeholder 2"/>
          <p:cNvSpPr>
            <a:spLocks noGrp="1"/>
          </p:cNvSpPr>
          <p:nvPr>
            <p:ph idx="1"/>
          </p:nvPr>
        </p:nvSpPr>
        <p:spPr/>
        <p:txBody>
          <a:bodyPr>
            <a:normAutofit/>
          </a:bodyPr>
          <a:lstStyle/>
          <a:p>
            <a:pPr algn="r" rtl="1">
              <a:lnSpc>
                <a:spcPct val="150000"/>
              </a:lnSpc>
              <a:buFontTx/>
              <a:buNone/>
            </a:pPr>
            <a:r>
              <a:rPr lang="fa-IR" sz="3200" b="1" dirty="0" smtClean="0"/>
              <a:t>اختلال ارتباطی</a:t>
            </a:r>
          </a:p>
          <a:p>
            <a:pPr algn="r" rtl="1">
              <a:lnSpc>
                <a:spcPct val="150000"/>
              </a:lnSpc>
              <a:buFontTx/>
              <a:buNone/>
            </a:pPr>
            <a:r>
              <a:rPr lang="fa-IR" sz="3200" b="1" dirty="0" smtClean="0"/>
              <a:t>اختلال سو گیری و ناسازگاری با محیط نو</a:t>
            </a:r>
          </a:p>
          <a:p>
            <a:pPr algn="r" rtl="1">
              <a:lnSpc>
                <a:spcPct val="150000"/>
              </a:lnSpc>
              <a:buNone/>
            </a:pPr>
            <a:r>
              <a:rPr lang="fa-IR" sz="3200" b="1" dirty="0" smtClean="0"/>
              <a:t>ناتوانی در مراقبت از خود</a:t>
            </a:r>
          </a:p>
          <a:p>
            <a:pPr algn="r" rtl="1">
              <a:lnSpc>
                <a:spcPct val="150000"/>
              </a:lnSpc>
              <a:buNone/>
            </a:pPr>
            <a:r>
              <a:rPr lang="fa-IR" sz="3200" b="1" dirty="0" smtClean="0"/>
              <a:t>اختلال در تحرک</a:t>
            </a:r>
          </a:p>
          <a:p>
            <a:pPr algn="r" rtl="1">
              <a:lnSpc>
                <a:spcPct val="150000"/>
              </a:lnSpc>
              <a:buNone/>
            </a:pPr>
            <a:r>
              <a:rPr lang="fa-IR" sz="3200" b="1" dirty="0" smtClean="0"/>
              <a:t>بی ثباتی هیجانی و افسردگی</a:t>
            </a:r>
            <a:endParaRPr lang="en-US" sz="3200" b="1" dirty="0"/>
          </a:p>
        </p:txBody>
      </p:sp>
    </p:spTree>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28596" y="500042"/>
            <a:ext cx="8229600" cy="1143000"/>
          </a:xfrm>
        </p:spPr>
        <p:txBody>
          <a:bodyPr>
            <a:normAutofit fontScale="90000"/>
          </a:bodyPr>
          <a:lstStyle/>
          <a:p>
            <a:pPr algn="ctr" rtl="1"/>
            <a:r>
              <a:rPr lang="fa-IR" sz="11700" dirty="0">
                <a:cs typeface="+mn-cs"/>
              </a:rPr>
              <a:t>آلزایمر</a:t>
            </a:r>
            <a:endParaRPr lang="en-US" sz="11700" dirty="0">
              <a:cs typeface="+mn-cs"/>
            </a:endParaRPr>
          </a:p>
        </p:txBody>
      </p:sp>
      <p:sp>
        <p:nvSpPr>
          <p:cNvPr id="8195" name="Rectangle 3"/>
          <p:cNvSpPr>
            <a:spLocks noGrp="1" noChangeArrowheads="1"/>
          </p:cNvSpPr>
          <p:nvPr>
            <p:ph idx="1"/>
          </p:nvPr>
        </p:nvSpPr>
        <p:spPr>
          <a:xfrm>
            <a:off x="611188" y="1700213"/>
            <a:ext cx="7693025" cy="3910012"/>
          </a:xfrm>
        </p:spPr>
        <p:txBody>
          <a:bodyPr>
            <a:normAutofit lnSpcReduction="10000"/>
          </a:bodyPr>
          <a:lstStyle/>
          <a:p>
            <a:pPr lvl="1" algn="r" rtl="1">
              <a:buFontTx/>
              <a:buNone/>
            </a:pPr>
            <a:r>
              <a:rPr lang="fa-IR" sz="2800" b="1" dirty="0"/>
              <a:t>یک بیماری نورودژناتیو درمغز است که باعث دژنریشن سلولهای مغزی میشود وغیر قابل برگشت است.</a:t>
            </a:r>
            <a:br>
              <a:rPr lang="fa-IR" sz="2800" b="1" dirty="0"/>
            </a:br>
            <a:endParaRPr lang="fa-IR" sz="2800" b="1" dirty="0"/>
          </a:p>
          <a:p>
            <a:pPr algn="r" rtl="1">
              <a:buFontTx/>
              <a:buNone/>
            </a:pPr>
            <a:r>
              <a:rPr lang="fa-IR" sz="2800" b="1" dirty="0"/>
              <a:t>بیمار دچار تغییرات شخصیت-حافظه- تکلم و....... میگردد.</a:t>
            </a:r>
            <a:br>
              <a:rPr lang="fa-IR" sz="2800" b="1" dirty="0"/>
            </a:br>
            <a:endParaRPr lang="fa-IR" sz="1200" b="1" dirty="0"/>
          </a:p>
          <a:p>
            <a:pPr algn="r" rtl="1">
              <a:buFontTx/>
              <a:buNone/>
            </a:pPr>
            <a:r>
              <a:rPr lang="fa-IR" sz="2800" b="1" dirty="0"/>
              <a:t>تشخیص براساس کلینیک وتستهای روانشناختی است</a:t>
            </a:r>
            <a:br>
              <a:rPr lang="fa-IR" sz="2800" b="1" dirty="0"/>
            </a:br>
            <a:endParaRPr lang="fa-IR" sz="1400" b="1" dirty="0"/>
          </a:p>
          <a:p>
            <a:pPr algn="r" rtl="1">
              <a:buFontTx/>
              <a:buNone/>
            </a:pPr>
            <a:r>
              <a:rPr lang="fa-IR" sz="2800" b="1" dirty="0"/>
              <a:t>تشخیص قطعی با اتوپسی است.</a:t>
            </a:r>
            <a:br>
              <a:rPr lang="fa-IR" sz="2800" b="1" dirty="0"/>
            </a:br>
            <a:endParaRPr lang="fa-IR" sz="1800" b="1" dirty="0"/>
          </a:p>
          <a:p>
            <a:pPr algn="r" rtl="1">
              <a:buFontTx/>
              <a:buNone/>
            </a:pPr>
            <a:r>
              <a:rPr lang="fa-IR" sz="2800" b="1" dirty="0"/>
              <a:t>داروها سیر بیماری را کند می کند ولی باعث درمان نمیشود</a:t>
            </a:r>
            <a:endParaRPr lang="en-US" sz="2800" b="1" dirty="0"/>
          </a:p>
        </p:txBody>
      </p:sp>
    </p:spTree>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4213" y="476250"/>
            <a:ext cx="7924800" cy="1079500"/>
          </a:xfrm>
        </p:spPr>
        <p:txBody>
          <a:bodyPr/>
          <a:lstStyle/>
          <a:p>
            <a:pPr algn="ctr" rtl="1"/>
            <a:r>
              <a:rPr lang="fa-IR" sz="6600" b="1" dirty="0">
                <a:cs typeface="+mn-cs"/>
              </a:rPr>
              <a:t>اپیدمیولوژی</a:t>
            </a:r>
            <a:r>
              <a:rPr lang="fa-IR" sz="6600" b="1" dirty="0"/>
              <a:t> </a:t>
            </a:r>
            <a:r>
              <a:rPr lang="fa-IR" sz="6600" b="1" dirty="0">
                <a:cs typeface="+mn-cs"/>
              </a:rPr>
              <a:t>آلزایمر</a:t>
            </a:r>
            <a:endParaRPr lang="en-US" sz="6600" b="1" dirty="0">
              <a:cs typeface="+mn-cs"/>
            </a:endParaRPr>
          </a:p>
        </p:txBody>
      </p:sp>
      <p:sp>
        <p:nvSpPr>
          <p:cNvPr id="9219" name="Rectangle 3"/>
          <p:cNvSpPr>
            <a:spLocks noGrp="1" noChangeArrowheads="1"/>
          </p:cNvSpPr>
          <p:nvPr>
            <p:ph idx="1"/>
          </p:nvPr>
        </p:nvSpPr>
        <p:spPr>
          <a:xfrm>
            <a:off x="395288" y="1773238"/>
            <a:ext cx="8229600" cy="4364037"/>
          </a:xfrm>
        </p:spPr>
        <p:txBody>
          <a:bodyPr/>
          <a:lstStyle/>
          <a:p>
            <a:pPr algn="r">
              <a:buFontTx/>
              <a:buNone/>
            </a:pPr>
            <a:r>
              <a:rPr lang="fa-IR" sz="2800" b="1" dirty="0"/>
              <a:t>60-50%دمانس ها آلزایمر هستند.</a:t>
            </a:r>
          </a:p>
          <a:p>
            <a:pPr algn="r">
              <a:buFontTx/>
              <a:buNone/>
            </a:pPr>
            <a:r>
              <a:rPr lang="fa-IR" sz="2800" b="1" dirty="0"/>
              <a:t>50% مبتلایان به دمانس بالای 65 سال دمانس نوع آلزایمر دارند.</a:t>
            </a:r>
          </a:p>
          <a:p>
            <a:pPr algn="r">
              <a:buFontTx/>
              <a:buNone/>
            </a:pPr>
            <a:r>
              <a:rPr lang="fa-IR" sz="2800" b="1" dirty="0"/>
              <a:t>25-15%مبتلایان به دمانس بالای 85 سال دمانس شدید دارند.</a:t>
            </a:r>
          </a:p>
          <a:p>
            <a:pPr algn="r">
              <a:buFontTx/>
              <a:buNone/>
            </a:pPr>
            <a:r>
              <a:rPr lang="fa-IR" sz="2800" b="1" dirty="0"/>
              <a:t>بعد از سن 85 سال اکثر دمانس ها از نوع آلزایمر است.</a:t>
            </a:r>
          </a:p>
          <a:p>
            <a:pPr algn="r">
              <a:buFontTx/>
              <a:buNone/>
            </a:pPr>
            <a:r>
              <a:rPr lang="fa-IR" sz="2800" b="1" dirty="0"/>
              <a:t>در حال حاضر از هر 6-4 نفر بالای 85 سال یک نفر آلزایمر دارد که درسال 2050 از هر دو نفریک نفر مبتلا خواهد بود.</a:t>
            </a:r>
          </a:p>
          <a:p>
            <a:pPr algn="r">
              <a:buFontTx/>
              <a:buNone/>
            </a:pPr>
            <a:r>
              <a:rPr lang="fa-IR" sz="2800" b="1" dirty="0"/>
              <a:t>میزان ابتلا به آلزایمر درافراد بالای 85 سال درخانمها بیشتر از آقایان است نسبت مرد به زن14/11 .</a:t>
            </a:r>
            <a:endParaRPr lang="en-US" sz="2800" b="1" dirty="0"/>
          </a:p>
        </p:txBody>
      </p:sp>
    </p:spTree>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ctr" rtl="1"/>
            <a:r>
              <a:rPr lang="fa-IR" sz="6600" b="1" dirty="0">
                <a:cs typeface="+mn-cs"/>
              </a:rPr>
              <a:t>تشخیص دمانس آلزایمر </a:t>
            </a:r>
            <a:endParaRPr lang="en-US" sz="6600" b="1" dirty="0">
              <a:cs typeface="+mn-cs"/>
            </a:endParaRPr>
          </a:p>
        </p:txBody>
      </p:sp>
      <p:sp>
        <p:nvSpPr>
          <p:cNvPr id="18435" name="Rectangle 3"/>
          <p:cNvSpPr>
            <a:spLocks noGrp="1" noChangeArrowheads="1"/>
          </p:cNvSpPr>
          <p:nvPr>
            <p:ph idx="1"/>
          </p:nvPr>
        </p:nvSpPr>
        <p:spPr>
          <a:xfrm>
            <a:off x="395288" y="1700213"/>
            <a:ext cx="8316912" cy="4235450"/>
          </a:xfrm>
        </p:spPr>
        <p:txBody>
          <a:bodyPr/>
          <a:lstStyle/>
          <a:p>
            <a:pPr marL="533400" indent="-533400" algn="r" rtl="1">
              <a:buFont typeface="Wingdings" pitchFamily="2" charset="2"/>
              <a:buNone/>
            </a:pPr>
            <a:r>
              <a:rPr lang="fa-IR" sz="2800" b="1" dirty="0"/>
              <a:t>الف </a:t>
            </a:r>
            <a:r>
              <a:rPr lang="fa-IR" sz="2400" b="1" dirty="0"/>
              <a:t>:نقصهای شناختی</a:t>
            </a:r>
            <a:r>
              <a:rPr lang="en-US" sz="2400" b="1" dirty="0"/>
              <a:t> </a:t>
            </a:r>
            <a:r>
              <a:rPr lang="fa-IR" sz="2400" b="1" dirty="0"/>
              <a:t>،شامل:</a:t>
            </a:r>
          </a:p>
          <a:p>
            <a:pPr marL="533400" indent="-533400" algn="r" rtl="1">
              <a:buFont typeface="Wingdings" pitchFamily="2" charset="2"/>
              <a:buNone/>
            </a:pPr>
            <a:r>
              <a:rPr lang="fa-IR" sz="2400" b="1" dirty="0" smtClean="0"/>
              <a:t>      وجود </a:t>
            </a:r>
            <a:r>
              <a:rPr lang="fa-IR" sz="2400" b="1" dirty="0"/>
              <a:t>اختلال </a:t>
            </a:r>
            <a:r>
              <a:rPr lang="fa-IR" sz="2400" b="1" dirty="0" smtClean="0"/>
              <a:t>حافظه</a:t>
            </a:r>
          </a:p>
          <a:p>
            <a:pPr marL="533400" indent="-533400" algn="r" rtl="1">
              <a:buFont typeface="Wingdings" pitchFamily="2" charset="2"/>
              <a:buNone/>
            </a:pPr>
            <a:r>
              <a:rPr lang="fa-IR" sz="2400" b="1" dirty="0" smtClean="0"/>
              <a:t>(</a:t>
            </a:r>
            <a:r>
              <a:rPr lang="fa-IR" sz="2400" b="1" dirty="0"/>
              <a:t>عدم توانائی به یادآوری مطالب یاد گرفته شده قبلی ونیز ناتوانی در یادگیری مطالب جدید)</a:t>
            </a:r>
          </a:p>
          <a:p>
            <a:pPr marL="533400" indent="-533400" algn="r" rtl="1">
              <a:buFont typeface="Wingdings" pitchFamily="2" charset="2"/>
              <a:buNone/>
            </a:pPr>
            <a:r>
              <a:rPr lang="fa-IR" sz="2400" b="1" dirty="0" smtClean="0"/>
              <a:t>       یک </a:t>
            </a:r>
            <a:r>
              <a:rPr lang="fa-IR" sz="2400" b="1" dirty="0"/>
              <a:t>یا چند مورد از موارد زیر:</a:t>
            </a:r>
          </a:p>
          <a:p>
            <a:pPr marL="533400" indent="-533400" algn="r" rtl="1">
              <a:buFont typeface="Wingdings" pitchFamily="2" charset="2"/>
              <a:buNone/>
            </a:pPr>
            <a:r>
              <a:rPr lang="en-US" sz="2400" b="1" dirty="0"/>
              <a:t> </a:t>
            </a:r>
            <a:r>
              <a:rPr lang="fa-IR" sz="2400" b="1" dirty="0" smtClean="0"/>
              <a:t>     آفازی -آگنوزی -آپراکسی- </a:t>
            </a:r>
            <a:r>
              <a:rPr lang="fa-IR" sz="2400" b="1" dirty="0"/>
              <a:t>اختلال درعملکرد اجرائی</a:t>
            </a:r>
          </a:p>
          <a:p>
            <a:pPr marL="533400" indent="-533400" algn="r" rtl="1">
              <a:buFontTx/>
              <a:buNone/>
            </a:pPr>
            <a:r>
              <a:rPr lang="fa-IR" sz="3600" b="1" dirty="0" smtClean="0"/>
              <a:t> ب</a:t>
            </a:r>
            <a:r>
              <a:rPr lang="fa-IR" sz="2400" b="1" dirty="0" smtClean="0"/>
              <a:t>:تخریب </a:t>
            </a:r>
            <a:r>
              <a:rPr lang="fa-IR" sz="2400" b="1" dirty="0"/>
              <a:t>قابل ملاحظه عملکرد اجتماعی شغلی وافت چشمگیر</a:t>
            </a:r>
            <a:endParaRPr lang="en-US" sz="2400" b="1" dirty="0"/>
          </a:p>
        </p:txBody>
      </p:sp>
    </p:spTree>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993300"/>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a:ln/>
        </p:spPr>
        <p:txBody>
          <a:bodyPr lIns="92075" tIns="46038" rIns="92075" bIns="46038" anchor="t"/>
          <a:lstStyle/>
          <a:p>
            <a:r>
              <a:rPr lang="en-US"/>
              <a:t>Clock Drawing Test—2:45</a:t>
            </a:r>
          </a:p>
        </p:txBody>
      </p:sp>
      <p:sp>
        <p:nvSpPr>
          <p:cNvPr id="30723" name="Freeform 3"/>
          <p:cNvSpPr>
            <a:spLocks/>
          </p:cNvSpPr>
          <p:nvPr/>
        </p:nvSpPr>
        <p:spPr bwMode="auto">
          <a:xfrm>
            <a:off x="1735138" y="2370138"/>
            <a:ext cx="7099300" cy="3130550"/>
          </a:xfrm>
          <a:custGeom>
            <a:avLst/>
            <a:gdLst/>
            <a:ahLst/>
            <a:cxnLst>
              <a:cxn ang="0">
                <a:pos x="4101" y="1670"/>
              </a:cxn>
              <a:cxn ang="0">
                <a:pos x="4078" y="1723"/>
              </a:cxn>
              <a:cxn ang="0">
                <a:pos x="57" y="0"/>
              </a:cxn>
              <a:cxn ang="0">
                <a:pos x="0" y="134"/>
              </a:cxn>
              <a:cxn ang="0">
                <a:pos x="4021" y="1857"/>
              </a:cxn>
              <a:cxn ang="0">
                <a:pos x="3998" y="1911"/>
              </a:cxn>
              <a:cxn ang="0">
                <a:pos x="4471" y="1971"/>
              </a:cxn>
              <a:cxn ang="0">
                <a:pos x="4101" y="1670"/>
              </a:cxn>
            </a:cxnLst>
            <a:rect l="0" t="0" r="r" b="b"/>
            <a:pathLst>
              <a:path w="4472" h="1972">
                <a:moveTo>
                  <a:pt x="4101" y="1670"/>
                </a:moveTo>
                <a:lnTo>
                  <a:pt x="4078" y="1723"/>
                </a:lnTo>
                <a:lnTo>
                  <a:pt x="57" y="0"/>
                </a:lnTo>
                <a:lnTo>
                  <a:pt x="0" y="134"/>
                </a:lnTo>
                <a:lnTo>
                  <a:pt x="4021" y="1857"/>
                </a:lnTo>
                <a:lnTo>
                  <a:pt x="3998" y="1911"/>
                </a:lnTo>
                <a:lnTo>
                  <a:pt x="4471" y="1971"/>
                </a:lnTo>
                <a:lnTo>
                  <a:pt x="4101" y="1670"/>
                </a:lnTo>
              </a:path>
            </a:pathLst>
          </a:custGeom>
          <a:gradFill rotWithShape="0">
            <a:gsLst>
              <a:gs pos="0">
                <a:srgbClr val="FF9999"/>
              </a:gs>
              <a:gs pos="100000">
                <a:srgbClr val="CC0000"/>
              </a:gs>
            </a:gsLst>
            <a:lin ang="0" scaled="1"/>
          </a:gradFill>
          <a:ln w="12700" cap="rnd" cmpd="sng">
            <a:solidFill>
              <a:srgbClr val="993300"/>
            </a:solidFill>
            <a:prstDash val="solid"/>
            <a:round/>
            <a:headEnd/>
            <a:tailEnd/>
          </a:ln>
          <a:effectLst/>
        </p:spPr>
        <p:txBody>
          <a:bodyPr/>
          <a:lstStyle/>
          <a:p>
            <a:endParaRPr lang="en-US"/>
          </a:p>
        </p:txBody>
      </p:sp>
      <p:grpSp>
        <p:nvGrpSpPr>
          <p:cNvPr id="2" name="Group 4"/>
          <p:cNvGrpSpPr>
            <a:grpSpLocks/>
          </p:cNvGrpSpPr>
          <p:nvPr/>
        </p:nvGrpSpPr>
        <p:grpSpPr bwMode="auto">
          <a:xfrm>
            <a:off x="179388" y="908050"/>
            <a:ext cx="7459662" cy="4133850"/>
            <a:chOff x="291" y="934"/>
            <a:chExt cx="4699" cy="2604"/>
          </a:xfrm>
        </p:grpSpPr>
        <p:pic>
          <p:nvPicPr>
            <p:cNvPr id="30725" name="Picture 5"/>
            <p:cNvPicPr>
              <a:picLocks noChangeArrowheads="1"/>
            </p:cNvPicPr>
            <p:nvPr/>
          </p:nvPicPr>
          <p:blipFill>
            <a:blip r:embed="rId3"/>
            <a:srcRect/>
            <a:stretch>
              <a:fillRect/>
            </a:stretch>
          </p:blipFill>
          <p:spPr bwMode="auto">
            <a:xfrm>
              <a:off x="291" y="934"/>
              <a:ext cx="984" cy="984"/>
            </a:xfrm>
            <a:prstGeom prst="rect">
              <a:avLst/>
            </a:prstGeom>
            <a:noFill/>
            <a:ln w="9525">
              <a:noFill/>
              <a:miter lim="800000"/>
              <a:headEnd/>
              <a:tailEnd/>
            </a:ln>
            <a:effectLst/>
          </p:spPr>
        </p:pic>
        <p:pic>
          <p:nvPicPr>
            <p:cNvPr id="30726" name="Picture 6"/>
            <p:cNvPicPr>
              <a:picLocks noChangeArrowheads="1"/>
            </p:cNvPicPr>
            <p:nvPr/>
          </p:nvPicPr>
          <p:blipFill>
            <a:blip r:embed="rId4"/>
            <a:srcRect/>
            <a:stretch>
              <a:fillRect/>
            </a:stretch>
          </p:blipFill>
          <p:spPr bwMode="auto">
            <a:xfrm>
              <a:off x="1471" y="1453"/>
              <a:ext cx="984" cy="984"/>
            </a:xfrm>
            <a:prstGeom prst="rect">
              <a:avLst/>
            </a:prstGeom>
            <a:noFill/>
            <a:ln w="9525">
              <a:noFill/>
              <a:miter lim="800000"/>
              <a:headEnd/>
              <a:tailEnd/>
            </a:ln>
            <a:effectLst/>
          </p:spPr>
        </p:pic>
        <p:pic>
          <p:nvPicPr>
            <p:cNvPr id="30727" name="Picture 7"/>
            <p:cNvPicPr>
              <a:picLocks noChangeArrowheads="1"/>
            </p:cNvPicPr>
            <p:nvPr/>
          </p:nvPicPr>
          <p:blipFill>
            <a:blip r:embed="rId5"/>
            <a:srcRect/>
            <a:stretch>
              <a:fillRect/>
            </a:stretch>
          </p:blipFill>
          <p:spPr bwMode="auto">
            <a:xfrm>
              <a:off x="2756" y="2022"/>
              <a:ext cx="984" cy="984"/>
            </a:xfrm>
            <a:prstGeom prst="rect">
              <a:avLst/>
            </a:prstGeom>
            <a:noFill/>
            <a:ln w="9525">
              <a:noFill/>
              <a:miter lim="800000"/>
              <a:headEnd/>
              <a:tailEnd/>
            </a:ln>
            <a:effectLst/>
          </p:spPr>
        </p:pic>
        <p:pic>
          <p:nvPicPr>
            <p:cNvPr id="30728" name="Picture 8"/>
            <p:cNvPicPr>
              <a:picLocks noChangeArrowheads="1"/>
            </p:cNvPicPr>
            <p:nvPr/>
          </p:nvPicPr>
          <p:blipFill>
            <a:blip r:embed="rId6"/>
            <a:srcRect/>
            <a:stretch>
              <a:fillRect/>
            </a:stretch>
          </p:blipFill>
          <p:spPr bwMode="auto">
            <a:xfrm>
              <a:off x="4006" y="2554"/>
              <a:ext cx="984" cy="984"/>
            </a:xfrm>
            <a:prstGeom prst="rect">
              <a:avLst/>
            </a:prstGeom>
            <a:noFill/>
            <a:ln w="9525">
              <a:noFill/>
              <a:miter lim="800000"/>
              <a:headEnd/>
              <a:tailEnd/>
            </a:ln>
            <a:effectLst/>
          </p:spPr>
        </p:pic>
      </p:grpSp>
      <p:sp>
        <p:nvSpPr>
          <p:cNvPr id="30729" name="Rectangle 9"/>
          <p:cNvSpPr>
            <a:spLocks noChangeArrowheads="1"/>
          </p:cNvSpPr>
          <p:nvPr/>
        </p:nvSpPr>
        <p:spPr bwMode="auto">
          <a:xfrm>
            <a:off x="631825" y="3041650"/>
            <a:ext cx="1123950" cy="412750"/>
          </a:xfrm>
          <a:prstGeom prst="rect">
            <a:avLst/>
          </a:prstGeom>
          <a:noFill/>
          <a:ln w="9525">
            <a:noFill/>
            <a:miter lim="800000"/>
            <a:headEnd/>
            <a:tailEnd/>
          </a:ln>
          <a:effectLst/>
        </p:spPr>
        <p:txBody>
          <a:bodyPr wrap="none" lIns="92075" tIns="46038" rIns="92075" bIns="46038">
            <a:spAutoFit/>
          </a:bodyPr>
          <a:lstStyle/>
          <a:p>
            <a:pPr algn="ctr" eaLnBrk="0" hangingPunct="0"/>
            <a:r>
              <a:rPr lang="en-US" sz="2100">
                <a:solidFill>
                  <a:schemeClr val="bg1"/>
                </a:solidFill>
                <a:latin typeface="Century Gothic" pitchFamily="34" charset="0"/>
              </a:rPr>
              <a:t>Normal</a:t>
            </a:r>
          </a:p>
        </p:txBody>
      </p:sp>
      <p:sp>
        <p:nvSpPr>
          <p:cNvPr id="30730" name="Rectangle 10"/>
          <p:cNvSpPr>
            <a:spLocks noChangeArrowheads="1"/>
          </p:cNvSpPr>
          <p:nvPr/>
        </p:nvSpPr>
        <p:spPr bwMode="auto">
          <a:xfrm>
            <a:off x="4310063" y="4787900"/>
            <a:ext cx="1671637" cy="1054100"/>
          </a:xfrm>
          <a:prstGeom prst="rect">
            <a:avLst/>
          </a:prstGeom>
          <a:noFill/>
          <a:ln w="9525">
            <a:noFill/>
            <a:miter lim="800000"/>
            <a:headEnd/>
            <a:tailEnd/>
          </a:ln>
          <a:effectLst/>
        </p:spPr>
        <p:txBody>
          <a:bodyPr wrap="none" lIns="92075" tIns="46038" rIns="92075" bIns="46038">
            <a:spAutoFit/>
          </a:bodyPr>
          <a:lstStyle/>
          <a:p>
            <a:pPr algn="ctr" eaLnBrk="0" hangingPunct="0"/>
            <a:r>
              <a:rPr lang="en-US" sz="2100">
                <a:solidFill>
                  <a:schemeClr val="bg1"/>
                </a:solidFill>
                <a:latin typeface="Century Gothic" pitchFamily="34" charset="0"/>
              </a:rPr>
              <a:t>Moderate</a:t>
            </a:r>
          </a:p>
          <a:p>
            <a:pPr algn="ctr" eaLnBrk="0" hangingPunct="0"/>
            <a:r>
              <a:rPr lang="en-US" sz="2100">
                <a:solidFill>
                  <a:schemeClr val="bg1"/>
                </a:solidFill>
                <a:latin typeface="Century Gothic" pitchFamily="34" charset="0"/>
              </a:rPr>
              <a:t>Cognitive </a:t>
            </a:r>
          </a:p>
          <a:p>
            <a:pPr algn="ctr" eaLnBrk="0" hangingPunct="0"/>
            <a:r>
              <a:rPr lang="en-US" sz="2100">
                <a:solidFill>
                  <a:schemeClr val="bg1"/>
                </a:solidFill>
                <a:latin typeface="Century Gothic" pitchFamily="34" charset="0"/>
              </a:rPr>
              <a:t>Impairment</a:t>
            </a:r>
          </a:p>
        </p:txBody>
      </p:sp>
      <p:sp>
        <p:nvSpPr>
          <p:cNvPr id="30731" name="Rectangle 11"/>
          <p:cNvSpPr>
            <a:spLocks noChangeArrowheads="1"/>
          </p:cNvSpPr>
          <p:nvPr/>
        </p:nvSpPr>
        <p:spPr bwMode="auto">
          <a:xfrm>
            <a:off x="2268538" y="3849688"/>
            <a:ext cx="1671637" cy="1054100"/>
          </a:xfrm>
          <a:prstGeom prst="rect">
            <a:avLst/>
          </a:prstGeom>
          <a:noFill/>
          <a:ln w="9525">
            <a:noFill/>
            <a:miter lim="800000"/>
            <a:headEnd/>
            <a:tailEnd/>
          </a:ln>
          <a:effectLst/>
        </p:spPr>
        <p:txBody>
          <a:bodyPr wrap="none" lIns="92075" tIns="46038" rIns="92075" bIns="46038">
            <a:spAutoFit/>
          </a:bodyPr>
          <a:lstStyle/>
          <a:p>
            <a:pPr algn="ctr" eaLnBrk="0" hangingPunct="0"/>
            <a:r>
              <a:rPr lang="en-US" sz="2100">
                <a:solidFill>
                  <a:schemeClr val="bg1"/>
                </a:solidFill>
                <a:latin typeface="Century Gothic" pitchFamily="34" charset="0"/>
              </a:rPr>
              <a:t>Mild </a:t>
            </a:r>
          </a:p>
          <a:p>
            <a:pPr algn="ctr" eaLnBrk="0" hangingPunct="0"/>
            <a:r>
              <a:rPr lang="en-US" sz="2100">
                <a:solidFill>
                  <a:schemeClr val="bg1"/>
                </a:solidFill>
                <a:latin typeface="Century Gothic" pitchFamily="34" charset="0"/>
              </a:rPr>
              <a:t>Cognitive </a:t>
            </a:r>
          </a:p>
          <a:p>
            <a:pPr algn="ctr" eaLnBrk="0" hangingPunct="0"/>
            <a:r>
              <a:rPr lang="en-US" sz="2100">
                <a:solidFill>
                  <a:schemeClr val="bg1"/>
                </a:solidFill>
                <a:latin typeface="Century Gothic" pitchFamily="34" charset="0"/>
              </a:rPr>
              <a:t>Impairment</a:t>
            </a:r>
          </a:p>
        </p:txBody>
      </p:sp>
      <p:sp>
        <p:nvSpPr>
          <p:cNvPr id="30732" name="Rectangle 12"/>
          <p:cNvSpPr>
            <a:spLocks noChangeArrowheads="1"/>
          </p:cNvSpPr>
          <p:nvPr/>
        </p:nvSpPr>
        <p:spPr bwMode="auto">
          <a:xfrm>
            <a:off x="6294438" y="5581650"/>
            <a:ext cx="1671637" cy="1054100"/>
          </a:xfrm>
          <a:prstGeom prst="rect">
            <a:avLst/>
          </a:prstGeom>
          <a:noFill/>
          <a:ln w="9525">
            <a:noFill/>
            <a:miter lim="800000"/>
            <a:headEnd/>
            <a:tailEnd/>
          </a:ln>
          <a:effectLst/>
        </p:spPr>
        <p:txBody>
          <a:bodyPr wrap="none" lIns="92075" tIns="46038" rIns="92075" bIns="46038">
            <a:spAutoFit/>
          </a:bodyPr>
          <a:lstStyle/>
          <a:p>
            <a:pPr algn="ctr" eaLnBrk="0" hangingPunct="0"/>
            <a:r>
              <a:rPr lang="en-US" sz="2100">
                <a:solidFill>
                  <a:schemeClr val="bg1"/>
                </a:solidFill>
                <a:latin typeface="Century Gothic" pitchFamily="34" charset="0"/>
              </a:rPr>
              <a:t>Severe</a:t>
            </a:r>
          </a:p>
          <a:p>
            <a:pPr algn="ctr" eaLnBrk="0" hangingPunct="0"/>
            <a:r>
              <a:rPr lang="en-US" sz="2100">
                <a:solidFill>
                  <a:schemeClr val="bg1"/>
                </a:solidFill>
                <a:latin typeface="Century Gothic" pitchFamily="34" charset="0"/>
              </a:rPr>
              <a:t>Cognitive </a:t>
            </a:r>
          </a:p>
          <a:p>
            <a:pPr algn="ctr" eaLnBrk="0" hangingPunct="0"/>
            <a:r>
              <a:rPr lang="en-US" sz="2100">
                <a:solidFill>
                  <a:schemeClr val="bg1"/>
                </a:solidFill>
                <a:latin typeface="Century Gothic" pitchFamily="34" charset="0"/>
              </a:rPr>
              <a:t>Impairment</a:t>
            </a:r>
          </a:p>
        </p:txBody>
      </p:sp>
    </p:spTree>
  </p:cSld>
  <p:clrMapOvr>
    <a:masterClrMapping/>
  </p:clrMapOvr>
  <mc:AlternateContent xmlns:mc="http://schemas.openxmlformats.org/markup-compatibility/2006" xmlns:p14="http://schemas.microsoft.com/office/powerpoint/2010/main">
    <mc:Choice Requires="p14">
      <p:transition spd="slow" p14:dur="900" advTm="10000">
        <p14:warp dir="in"/>
      </p:transition>
    </mc:Choice>
    <mc:Fallback xmlns="">
      <p:transition spd="slow" advTm="10000">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428596" y="571480"/>
            <a:ext cx="8229600" cy="1143000"/>
          </a:xfrm>
        </p:spPr>
        <p:txBody>
          <a:bodyPr/>
          <a:lstStyle/>
          <a:p>
            <a:pPr algn="ctr" rtl="1"/>
            <a:r>
              <a:rPr lang="fa-IR" sz="5400" b="1" dirty="0">
                <a:cs typeface="+mn-cs"/>
              </a:rPr>
              <a:t>تقسیم بندی</a:t>
            </a:r>
            <a:endParaRPr lang="en-US" sz="5400" b="1" dirty="0">
              <a:cs typeface="+mn-cs"/>
            </a:endParaRPr>
          </a:p>
        </p:txBody>
      </p:sp>
      <p:sp>
        <p:nvSpPr>
          <p:cNvPr id="110595" name="Rectangle 3"/>
          <p:cNvSpPr>
            <a:spLocks noGrp="1" noChangeArrowheads="1"/>
          </p:cNvSpPr>
          <p:nvPr>
            <p:ph idx="1"/>
          </p:nvPr>
        </p:nvSpPr>
        <p:spPr>
          <a:xfrm>
            <a:off x="900113" y="1628775"/>
            <a:ext cx="7292975" cy="4525963"/>
          </a:xfrm>
        </p:spPr>
        <p:txBody>
          <a:bodyPr/>
          <a:lstStyle/>
          <a:p>
            <a:pPr algn="r">
              <a:buFontTx/>
              <a:buNone/>
            </a:pPr>
            <a:r>
              <a:rPr lang="fa-IR" b="1" dirty="0"/>
              <a:t>بدون اختلال رفتاری</a:t>
            </a:r>
            <a:br>
              <a:rPr lang="fa-IR" b="1" dirty="0"/>
            </a:br>
            <a:r>
              <a:rPr lang="fa-IR" b="1" dirty="0"/>
              <a:t> </a:t>
            </a:r>
          </a:p>
          <a:p>
            <a:pPr algn="r">
              <a:buFontTx/>
              <a:buNone/>
            </a:pPr>
            <a:r>
              <a:rPr lang="fa-IR" b="1" dirty="0"/>
              <a:t>همراه با اختلال رفتاری</a:t>
            </a:r>
            <a:br>
              <a:rPr lang="fa-IR" b="1" dirty="0"/>
            </a:br>
            <a:endParaRPr lang="fa-IR" b="1" dirty="0"/>
          </a:p>
          <a:p>
            <a:pPr algn="r">
              <a:buFontTx/>
              <a:buNone/>
            </a:pPr>
            <a:r>
              <a:rPr lang="fa-IR" b="1" dirty="0"/>
              <a:t>با شروع زود رس </a:t>
            </a:r>
            <a:br>
              <a:rPr lang="fa-IR" b="1" dirty="0"/>
            </a:br>
            <a:endParaRPr lang="fa-IR" b="1" dirty="0"/>
          </a:p>
          <a:p>
            <a:pPr algn="r">
              <a:buFontTx/>
              <a:buNone/>
            </a:pPr>
            <a:r>
              <a:rPr lang="fa-IR" b="1" dirty="0"/>
              <a:t>با شروع دیررس </a:t>
            </a:r>
            <a:endParaRPr lang="en-US" b="1" dirty="0"/>
          </a:p>
          <a:p>
            <a:pPr algn="r">
              <a:buFontTx/>
              <a:buNone/>
            </a:pPr>
            <a:endParaRPr lang="fa-IR" b="1" dirty="0"/>
          </a:p>
          <a:p>
            <a:pPr algn="r">
              <a:buFontTx/>
              <a:buNone/>
            </a:pPr>
            <a:endParaRPr lang="en-US" b="1" dirty="0"/>
          </a:p>
        </p:txBody>
      </p:sp>
    </p:spTree>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noChangeArrowheads="1"/>
          </p:cNvSpPr>
          <p:nvPr>
            <p:ph type="ctrTitle"/>
          </p:nvPr>
        </p:nvSpPr>
        <p:spPr/>
        <p:txBody>
          <a:bodyPr/>
          <a:lstStyle/>
          <a:p>
            <a:pPr algn="ctr" eaLnBrk="1" hangingPunct="1"/>
            <a:r>
              <a:rPr lang="en-US" altLang="fa-IR" smtClean="0"/>
              <a:t>Cognitive Disorder</a:t>
            </a:r>
            <a:endParaRPr lang="fa-IR" altLang="fa-IR" smtClean="0"/>
          </a:p>
        </p:txBody>
      </p:sp>
      <p:sp>
        <p:nvSpPr>
          <p:cNvPr id="5123" name="Subtitle 2"/>
          <p:cNvSpPr>
            <a:spLocks noGrp="1" noChangeArrowheads="1"/>
          </p:cNvSpPr>
          <p:nvPr>
            <p:ph type="subTitle" idx="1"/>
          </p:nvPr>
        </p:nvSpPr>
        <p:spPr>
          <a:xfrm>
            <a:off x="827088" y="3886200"/>
            <a:ext cx="6945312" cy="2279650"/>
          </a:xfrm>
        </p:spPr>
        <p:txBody>
          <a:bodyPr/>
          <a:lstStyle/>
          <a:p>
            <a:pPr eaLnBrk="1" hangingPunct="1"/>
            <a:r>
              <a:rPr lang="fa-IR" altLang="fa-IR" sz="4000" smtClean="0"/>
              <a:t>اختلالات شناختی</a:t>
            </a:r>
          </a:p>
          <a:p>
            <a:pPr eaLnBrk="1" hangingPunct="1"/>
            <a:endParaRPr lang="fa-IR" altLang="fa-IR" sz="2400" b="1" smtClean="0"/>
          </a:p>
          <a:p>
            <a:pPr algn="l" eaLnBrk="1" hangingPunct="1"/>
            <a:r>
              <a:rPr lang="fa-IR" altLang="fa-IR" sz="2400" b="1" smtClean="0"/>
              <a:t>دکتر محمد عباسی کاکرودی</a:t>
            </a:r>
          </a:p>
          <a:p>
            <a:pPr algn="l" eaLnBrk="1" hangingPunct="1"/>
            <a:r>
              <a:rPr lang="fa-IR" altLang="fa-IR" sz="2400" b="1" smtClean="0"/>
              <a:t>متخصص اعصاب و روان</a:t>
            </a:r>
          </a:p>
        </p:txBody>
      </p:sp>
    </p:spTree>
    <p:extLst>
      <p:ext uri="{BB962C8B-B14F-4D97-AF65-F5344CB8AC3E}">
        <p14:creationId xmlns:p14="http://schemas.microsoft.com/office/powerpoint/2010/main" val="1430716882"/>
      </p:ext>
    </p:extLst>
  </p:cSld>
  <p:clrMapOvr>
    <a:masterClrMapping/>
  </p:clrMapOvr>
  <mc:AlternateContent xmlns:mc="http://schemas.openxmlformats.org/markup-compatibility/2006" xmlns:p14="http://schemas.microsoft.com/office/powerpoint/2010/main">
    <mc:Choice Requires="p14">
      <p:transition spd="slow" p14:dur="900" advTm="10000">
        <p14:warp dir="in"/>
      </p:transition>
    </mc:Choice>
    <mc:Fallback xmlns="">
      <p:transition spd="slow" advTm="10000">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500034" y="357166"/>
            <a:ext cx="8229600" cy="1143000"/>
          </a:xfrm>
        </p:spPr>
        <p:txBody>
          <a:bodyPr/>
          <a:lstStyle/>
          <a:p>
            <a:pPr algn="ctr" rtl="1"/>
            <a:r>
              <a:rPr lang="fa-IR" b="1" dirty="0">
                <a:cs typeface="+mn-cs"/>
              </a:rPr>
              <a:t>تغییرات روانی و عصبی</a:t>
            </a:r>
            <a:endParaRPr lang="en-US" b="1" dirty="0">
              <a:cs typeface="+mn-cs"/>
            </a:endParaRPr>
          </a:p>
        </p:txBody>
      </p:sp>
      <p:sp>
        <p:nvSpPr>
          <p:cNvPr id="115715" name="Rectangle 3"/>
          <p:cNvSpPr>
            <a:spLocks noGrp="1" noChangeArrowheads="1"/>
          </p:cNvSpPr>
          <p:nvPr>
            <p:ph idx="1"/>
          </p:nvPr>
        </p:nvSpPr>
        <p:spPr>
          <a:xfrm>
            <a:off x="642910" y="1643050"/>
            <a:ext cx="8229601" cy="4857784"/>
          </a:xfrm>
        </p:spPr>
        <p:txBody>
          <a:bodyPr/>
          <a:lstStyle/>
          <a:p>
            <a:pPr algn="r" rtl="1">
              <a:buFontTx/>
              <a:buNone/>
            </a:pPr>
            <a:endParaRPr lang="fa-IR" b="1" dirty="0" smtClean="0"/>
          </a:p>
          <a:p>
            <a:pPr algn="r" rtl="1">
              <a:buFontTx/>
              <a:buNone/>
            </a:pPr>
            <a:r>
              <a:rPr lang="fa-IR" b="1" dirty="0" smtClean="0"/>
              <a:t>شخصیت </a:t>
            </a:r>
            <a:r>
              <a:rPr lang="fa-IR" b="1" dirty="0"/>
              <a:t/>
            </a:r>
            <a:br>
              <a:rPr lang="fa-IR" b="1" dirty="0"/>
            </a:br>
            <a:endParaRPr lang="fa-IR" sz="2400" b="1" dirty="0"/>
          </a:p>
          <a:p>
            <a:pPr algn="r" rtl="1">
              <a:buFontTx/>
              <a:buNone/>
            </a:pPr>
            <a:r>
              <a:rPr lang="fa-IR" b="1" dirty="0"/>
              <a:t>توهمات و هذیان ها </a:t>
            </a:r>
            <a:br>
              <a:rPr lang="fa-IR" b="1" dirty="0"/>
            </a:br>
            <a:endParaRPr lang="fa-IR" sz="2400" b="1" dirty="0"/>
          </a:p>
          <a:p>
            <a:pPr algn="r" rtl="1">
              <a:buFontTx/>
              <a:buNone/>
            </a:pPr>
            <a:r>
              <a:rPr lang="fa-IR" b="1" dirty="0"/>
              <a:t>خلق</a:t>
            </a:r>
            <a:br>
              <a:rPr lang="fa-IR" b="1" dirty="0"/>
            </a:br>
            <a:endParaRPr lang="fa-IR" sz="2400" b="1" dirty="0"/>
          </a:p>
          <a:p>
            <a:pPr algn="r" rtl="1">
              <a:buFontTx/>
              <a:buNone/>
            </a:pPr>
            <a:r>
              <a:rPr lang="fa-IR" b="1" dirty="0"/>
              <a:t>تغییرات شناختی</a:t>
            </a:r>
          </a:p>
          <a:p>
            <a:pPr algn="r" rtl="1">
              <a:buFontTx/>
              <a:buNone/>
            </a:pPr>
            <a:endParaRPr lang="fa-IR" b="1" dirty="0"/>
          </a:p>
          <a:p>
            <a:pPr algn="r" rtl="1">
              <a:buFontTx/>
              <a:buNone/>
            </a:pPr>
            <a:endParaRPr lang="fa-IR" b="1" dirty="0"/>
          </a:p>
          <a:p>
            <a:pPr algn="r" rtl="1">
              <a:buFontTx/>
              <a:buNone/>
            </a:pPr>
            <a:endParaRPr lang="en-US" b="1" dirty="0"/>
          </a:p>
        </p:txBody>
      </p:sp>
    </p:spTree>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pPr algn="ctr" rtl="1"/>
            <a:r>
              <a:rPr lang="fa-IR" b="1" dirty="0">
                <a:cs typeface="+mn-cs"/>
              </a:rPr>
              <a:t>تشخیصهای افتراقی</a:t>
            </a:r>
            <a:endParaRPr lang="en-US" b="1" dirty="0">
              <a:cs typeface="+mn-cs"/>
            </a:endParaRPr>
          </a:p>
        </p:txBody>
      </p:sp>
      <p:sp>
        <p:nvSpPr>
          <p:cNvPr id="114691" name="Rectangle 3"/>
          <p:cNvSpPr>
            <a:spLocks noGrp="1" noChangeArrowheads="1"/>
          </p:cNvSpPr>
          <p:nvPr>
            <p:ph idx="1"/>
          </p:nvPr>
        </p:nvSpPr>
        <p:spPr>
          <a:xfrm>
            <a:off x="4643438" y="1916113"/>
            <a:ext cx="3251200" cy="4525962"/>
          </a:xfrm>
        </p:spPr>
        <p:txBody>
          <a:bodyPr>
            <a:normAutofit/>
          </a:bodyPr>
          <a:lstStyle/>
          <a:p>
            <a:pPr algn="r" rtl="1">
              <a:lnSpc>
                <a:spcPct val="150000"/>
              </a:lnSpc>
              <a:buFontTx/>
              <a:buNone/>
            </a:pPr>
            <a:r>
              <a:rPr lang="fa-IR" b="1" dirty="0" smtClean="0"/>
              <a:t>زوال </a:t>
            </a:r>
            <a:r>
              <a:rPr lang="fa-IR" b="1" dirty="0"/>
              <a:t>عقل عروقی</a:t>
            </a:r>
          </a:p>
          <a:p>
            <a:pPr algn="r" rtl="1">
              <a:lnSpc>
                <a:spcPct val="150000"/>
              </a:lnSpc>
              <a:buFontTx/>
              <a:buNone/>
            </a:pPr>
            <a:r>
              <a:rPr lang="fa-IR" b="1" dirty="0"/>
              <a:t>دلیریوم</a:t>
            </a:r>
          </a:p>
          <a:p>
            <a:pPr algn="r" rtl="1">
              <a:lnSpc>
                <a:spcPct val="150000"/>
              </a:lnSpc>
              <a:buFontTx/>
              <a:buNone/>
            </a:pPr>
            <a:r>
              <a:rPr lang="fa-IR" b="1" dirty="0"/>
              <a:t>افسردگی</a:t>
            </a:r>
          </a:p>
          <a:p>
            <a:pPr algn="r" rtl="1">
              <a:lnSpc>
                <a:spcPct val="150000"/>
              </a:lnSpc>
              <a:buFontTx/>
              <a:buNone/>
            </a:pPr>
            <a:r>
              <a:rPr lang="fa-IR" b="1" dirty="0"/>
              <a:t>اختلال ساختگی</a:t>
            </a:r>
          </a:p>
          <a:p>
            <a:pPr algn="r" rtl="1">
              <a:lnSpc>
                <a:spcPct val="150000"/>
              </a:lnSpc>
              <a:buFontTx/>
              <a:buNone/>
            </a:pPr>
            <a:r>
              <a:rPr lang="fa-IR" b="1" dirty="0"/>
              <a:t>اسکیزو فرنی</a:t>
            </a:r>
          </a:p>
          <a:p>
            <a:pPr algn="r" rtl="1">
              <a:lnSpc>
                <a:spcPct val="150000"/>
              </a:lnSpc>
              <a:buFontTx/>
              <a:buNone/>
            </a:pPr>
            <a:r>
              <a:rPr lang="fa-IR" b="1" dirty="0"/>
              <a:t>پیری طبیعی</a:t>
            </a:r>
            <a:endParaRPr lang="en-US" b="1" dirty="0"/>
          </a:p>
        </p:txBody>
      </p:sp>
    </p:spTree>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noChangeArrowheads="1"/>
          </p:cNvSpPr>
          <p:nvPr>
            <p:ph type="title"/>
          </p:nvPr>
        </p:nvSpPr>
        <p:spPr/>
        <p:txBody>
          <a:bodyPr/>
          <a:lstStyle/>
          <a:p>
            <a:endParaRPr lang="fa-IR" altLang="fa-IR" smtClean="0"/>
          </a:p>
        </p:txBody>
      </p:sp>
      <p:graphicFrame>
        <p:nvGraphicFramePr>
          <p:cNvPr id="4" name="Content Placeholder 3">
            <a:extLst>
              <a:ext uri="{FF2B5EF4-FFF2-40B4-BE49-F238E27FC236}"/>
            </a:extLst>
          </p:cNvPr>
          <p:cNvGraphicFramePr>
            <a:graphicFrameLocks noGrp="1"/>
          </p:cNvGraphicFramePr>
          <p:nvPr>
            <p:ph idx="1"/>
          </p:nvPr>
        </p:nvGraphicFramePr>
        <p:xfrm>
          <a:off x="539749" y="2017713"/>
          <a:ext cx="8415339" cy="3932235"/>
        </p:xfrm>
        <a:graphic>
          <a:graphicData uri="http://schemas.openxmlformats.org/drawingml/2006/table">
            <a:tbl>
              <a:tblPr rtl="1" firstRow="1" bandRow="1">
                <a:tableStyleId>{5C22544A-7EE6-4342-B048-85BDC9FD1C3A}</a:tableStyleId>
              </a:tblPr>
              <a:tblGrid>
                <a:gridCol w="2805113">
                  <a:extLst>
                    <a:ext uri="{9D8B030D-6E8A-4147-A177-3AD203B41FA5}"/>
                  </a:extLst>
                </a:gridCol>
                <a:gridCol w="2805113">
                  <a:extLst>
                    <a:ext uri="{9D8B030D-6E8A-4147-A177-3AD203B41FA5}"/>
                  </a:extLst>
                </a:gridCol>
                <a:gridCol w="2805113">
                  <a:extLst>
                    <a:ext uri="{9D8B030D-6E8A-4147-A177-3AD203B41FA5}"/>
                  </a:extLst>
                </a:gridCol>
              </a:tblGrid>
              <a:tr h="436915">
                <a:tc>
                  <a:txBody>
                    <a:bodyPr/>
                    <a:lstStyle/>
                    <a:p>
                      <a:pPr rtl="1"/>
                      <a:endParaRPr lang="fa-IR" sz="1800" dirty="0"/>
                    </a:p>
                  </a:txBody>
                  <a:tcPr marL="91438" marR="91438" marT="45728" marB="45728"/>
                </a:tc>
                <a:tc>
                  <a:txBody>
                    <a:bodyPr/>
                    <a:lstStyle/>
                    <a:p>
                      <a:pPr rtl="1"/>
                      <a:r>
                        <a:rPr lang="fa-IR" sz="1800" dirty="0"/>
                        <a:t>دلیریوم</a:t>
                      </a:r>
                    </a:p>
                  </a:txBody>
                  <a:tcPr marL="91438" marR="91438" marT="45728" marB="45728"/>
                </a:tc>
                <a:tc>
                  <a:txBody>
                    <a:bodyPr/>
                    <a:lstStyle/>
                    <a:p>
                      <a:pPr rtl="1"/>
                      <a:r>
                        <a:rPr lang="fa-IR" sz="1800" dirty="0"/>
                        <a:t>دمانس</a:t>
                      </a:r>
                    </a:p>
                  </a:txBody>
                  <a:tcPr marL="91438" marR="91438" marT="45728" marB="45728"/>
                </a:tc>
                <a:extLst>
                  <a:ext uri="{0D108BD9-81ED-4DB2-BD59-A6C34878D82A}"/>
                </a:extLst>
              </a:tr>
              <a:tr h="436915">
                <a:tc>
                  <a:txBody>
                    <a:bodyPr/>
                    <a:lstStyle/>
                    <a:p>
                      <a:pPr rtl="1"/>
                      <a:r>
                        <a:rPr lang="fa-IR" sz="1800" dirty="0"/>
                        <a:t>بروز </a:t>
                      </a:r>
                    </a:p>
                  </a:txBody>
                  <a:tcPr marL="91438" marR="91438" marT="45728" marB="45728"/>
                </a:tc>
                <a:tc>
                  <a:txBody>
                    <a:bodyPr/>
                    <a:lstStyle/>
                    <a:p>
                      <a:pPr rtl="1"/>
                      <a:r>
                        <a:rPr lang="fa-IR" sz="1800" dirty="0"/>
                        <a:t>ناگهانی </a:t>
                      </a:r>
                    </a:p>
                  </a:txBody>
                  <a:tcPr marL="91438" marR="91438" marT="45728" marB="45728"/>
                </a:tc>
                <a:tc>
                  <a:txBody>
                    <a:bodyPr/>
                    <a:lstStyle/>
                    <a:p>
                      <a:pPr rtl="1"/>
                      <a:r>
                        <a:rPr lang="fa-IR" sz="1800" dirty="0"/>
                        <a:t>تدریجی</a:t>
                      </a:r>
                    </a:p>
                  </a:txBody>
                  <a:tcPr marL="91438" marR="91438" marT="45728" marB="45728"/>
                </a:tc>
                <a:extLst>
                  <a:ext uri="{0D108BD9-81ED-4DB2-BD59-A6C34878D82A}"/>
                </a:extLst>
              </a:tr>
              <a:tr h="436915">
                <a:tc>
                  <a:txBody>
                    <a:bodyPr/>
                    <a:lstStyle/>
                    <a:p>
                      <a:pPr rtl="1"/>
                      <a:r>
                        <a:rPr lang="fa-IR" sz="1800" dirty="0"/>
                        <a:t>طول بیماری</a:t>
                      </a:r>
                    </a:p>
                  </a:txBody>
                  <a:tcPr marL="91438" marR="91438" marT="45728" marB="45728"/>
                </a:tc>
                <a:tc>
                  <a:txBody>
                    <a:bodyPr/>
                    <a:lstStyle/>
                    <a:p>
                      <a:pPr rtl="1"/>
                      <a:r>
                        <a:rPr lang="fa-IR" sz="1800" dirty="0"/>
                        <a:t>روزها-هفته</a:t>
                      </a:r>
                    </a:p>
                  </a:txBody>
                  <a:tcPr marL="91438" marR="91438" marT="45728" marB="45728"/>
                </a:tc>
                <a:tc>
                  <a:txBody>
                    <a:bodyPr/>
                    <a:lstStyle/>
                    <a:p>
                      <a:pPr rtl="1"/>
                      <a:r>
                        <a:rPr lang="fa-IR" sz="1800" dirty="0"/>
                        <a:t>ماهها -سالها</a:t>
                      </a:r>
                    </a:p>
                  </a:txBody>
                  <a:tcPr marL="91438" marR="91438" marT="45728" marB="45728"/>
                </a:tc>
                <a:extLst>
                  <a:ext uri="{0D108BD9-81ED-4DB2-BD59-A6C34878D82A}"/>
                </a:extLst>
              </a:tr>
              <a:tr h="436915">
                <a:tc>
                  <a:txBody>
                    <a:bodyPr/>
                    <a:lstStyle/>
                    <a:p>
                      <a:pPr rtl="1"/>
                      <a:r>
                        <a:rPr lang="fa-IR" sz="1800" dirty="0"/>
                        <a:t>آگاهی</a:t>
                      </a:r>
                    </a:p>
                  </a:txBody>
                  <a:tcPr marL="91438" marR="91438" marT="45728" marB="45728"/>
                </a:tc>
                <a:tc>
                  <a:txBody>
                    <a:bodyPr/>
                    <a:lstStyle/>
                    <a:p>
                      <a:pPr rtl="1"/>
                      <a:r>
                        <a:rPr lang="fa-IR" sz="1800" dirty="0"/>
                        <a:t>کاهش یافته</a:t>
                      </a:r>
                    </a:p>
                  </a:txBody>
                  <a:tcPr marL="91438" marR="91438" marT="45728" marB="45728"/>
                </a:tc>
                <a:tc>
                  <a:txBody>
                    <a:bodyPr/>
                    <a:lstStyle/>
                    <a:p>
                      <a:pPr rtl="1"/>
                      <a:r>
                        <a:rPr lang="fa-IR" sz="1800" dirty="0"/>
                        <a:t>بدون تغییر</a:t>
                      </a:r>
                    </a:p>
                  </a:txBody>
                  <a:tcPr marL="91438" marR="91438" marT="45728" marB="45728"/>
                </a:tc>
                <a:extLst>
                  <a:ext uri="{0D108BD9-81ED-4DB2-BD59-A6C34878D82A}"/>
                </a:extLst>
              </a:tr>
              <a:tr h="436915">
                <a:tc>
                  <a:txBody>
                    <a:bodyPr/>
                    <a:lstStyle/>
                    <a:p>
                      <a:pPr rtl="1"/>
                      <a:r>
                        <a:rPr lang="fa-IR" sz="1800" dirty="0"/>
                        <a:t>توجه</a:t>
                      </a:r>
                    </a:p>
                  </a:txBody>
                  <a:tcPr marL="91438" marR="91438" marT="45728" marB="45728"/>
                </a:tc>
                <a:tc>
                  <a:txBody>
                    <a:bodyPr/>
                    <a:lstStyle/>
                    <a:p>
                      <a:pPr rtl="1"/>
                      <a:r>
                        <a:rPr lang="fa-IR" sz="1800" dirty="0"/>
                        <a:t>نوسانی</a:t>
                      </a:r>
                    </a:p>
                  </a:txBody>
                  <a:tcPr marL="91438" marR="91438" marT="45728" marB="45728"/>
                </a:tc>
                <a:tc>
                  <a:txBody>
                    <a:bodyPr/>
                    <a:lstStyle/>
                    <a:p>
                      <a:pPr rtl="1"/>
                      <a:r>
                        <a:rPr lang="fa-IR" sz="1800" dirty="0"/>
                        <a:t>یکنواخت</a:t>
                      </a:r>
                    </a:p>
                  </a:txBody>
                  <a:tcPr marL="91438" marR="91438" marT="45728" marB="45728"/>
                </a:tc>
                <a:extLst>
                  <a:ext uri="{0D108BD9-81ED-4DB2-BD59-A6C34878D82A}"/>
                </a:extLst>
              </a:tr>
              <a:tr h="436915">
                <a:tc>
                  <a:txBody>
                    <a:bodyPr/>
                    <a:lstStyle/>
                    <a:p>
                      <a:pPr rtl="1"/>
                      <a:r>
                        <a:rPr lang="fa-IR" sz="1800" dirty="0"/>
                        <a:t>حافظه</a:t>
                      </a:r>
                    </a:p>
                  </a:txBody>
                  <a:tcPr marL="91438" marR="91438" marT="45728" marB="45728"/>
                </a:tc>
                <a:tc>
                  <a:txBody>
                    <a:bodyPr/>
                    <a:lstStyle/>
                    <a:p>
                      <a:pPr rtl="1"/>
                      <a:r>
                        <a:rPr lang="fa-IR" sz="1800" dirty="0"/>
                        <a:t>اختلال در فوری و نزدیک</a:t>
                      </a:r>
                    </a:p>
                  </a:txBody>
                  <a:tcPr marL="91438" marR="91438" marT="45728" marB="45728"/>
                </a:tc>
                <a:tc>
                  <a:txBody>
                    <a:bodyPr/>
                    <a:lstStyle/>
                    <a:p>
                      <a:pPr rtl="1"/>
                      <a:r>
                        <a:rPr lang="fa-IR" sz="1800" dirty="0"/>
                        <a:t>اختلال در نزدیک</a:t>
                      </a:r>
                    </a:p>
                  </a:txBody>
                  <a:tcPr marL="91438" marR="91438" marT="45728" marB="45728"/>
                </a:tc>
                <a:extLst>
                  <a:ext uri="{0D108BD9-81ED-4DB2-BD59-A6C34878D82A}"/>
                </a:extLst>
              </a:tr>
              <a:tr h="436915">
                <a:tc>
                  <a:txBody>
                    <a:bodyPr/>
                    <a:lstStyle/>
                    <a:p>
                      <a:pPr rtl="1"/>
                      <a:r>
                        <a:rPr lang="fa-IR" sz="1800" dirty="0"/>
                        <a:t>خواب</a:t>
                      </a:r>
                    </a:p>
                  </a:txBody>
                  <a:tcPr marL="91438" marR="91438" marT="45728" marB="45728"/>
                </a:tc>
                <a:tc>
                  <a:txBody>
                    <a:bodyPr/>
                    <a:lstStyle/>
                    <a:p>
                      <a:pPr rtl="1"/>
                      <a:r>
                        <a:rPr lang="fa-IR" sz="1800" dirty="0"/>
                        <a:t>معکوس</a:t>
                      </a:r>
                    </a:p>
                  </a:txBody>
                  <a:tcPr marL="91438" marR="91438" marT="45728" marB="45728"/>
                </a:tc>
                <a:tc>
                  <a:txBody>
                    <a:bodyPr/>
                    <a:lstStyle/>
                    <a:p>
                      <a:pPr rtl="1"/>
                      <a:r>
                        <a:rPr lang="fa-IR" sz="1800" dirty="0"/>
                        <a:t>منقطع</a:t>
                      </a:r>
                    </a:p>
                  </a:txBody>
                  <a:tcPr marL="91438" marR="91438" marT="45728" marB="45728"/>
                </a:tc>
                <a:extLst>
                  <a:ext uri="{0D108BD9-81ED-4DB2-BD59-A6C34878D82A}"/>
                </a:extLst>
              </a:tr>
              <a:tr h="436915">
                <a:tc>
                  <a:txBody>
                    <a:bodyPr/>
                    <a:lstStyle/>
                    <a:p>
                      <a:pPr rtl="1"/>
                      <a:r>
                        <a:rPr lang="fa-IR" sz="1800" dirty="0"/>
                        <a:t>تفکر</a:t>
                      </a:r>
                    </a:p>
                  </a:txBody>
                  <a:tcPr marL="91438" marR="91438" marT="45728" marB="45728"/>
                </a:tc>
                <a:tc>
                  <a:txBody>
                    <a:bodyPr/>
                    <a:lstStyle/>
                    <a:p>
                      <a:pPr rtl="1"/>
                      <a:r>
                        <a:rPr lang="fa-IR" sz="1800" dirty="0"/>
                        <a:t>بینظم</a:t>
                      </a:r>
                    </a:p>
                  </a:txBody>
                  <a:tcPr marL="91438" marR="91438" marT="45728" marB="45728"/>
                </a:tc>
                <a:tc>
                  <a:txBody>
                    <a:bodyPr/>
                    <a:lstStyle/>
                    <a:p>
                      <a:pPr rtl="1"/>
                      <a:r>
                        <a:rPr lang="fa-IR" sz="1800" dirty="0"/>
                        <a:t>کم مایه</a:t>
                      </a:r>
                    </a:p>
                  </a:txBody>
                  <a:tcPr marL="91438" marR="91438" marT="45728" marB="45728"/>
                </a:tc>
                <a:extLst>
                  <a:ext uri="{0D108BD9-81ED-4DB2-BD59-A6C34878D82A}"/>
                </a:extLst>
              </a:tr>
              <a:tr h="436915">
                <a:tc>
                  <a:txBody>
                    <a:bodyPr/>
                    <a:lstStyle/>
                    <a:p>
                      <a:pPr rtl="1"/>
                      <a:r>
                        <a:rPr lang="fa-IR" sz="1800" dirty="0"/>
                        <a:t>گوش به زنگی</a:t>
                      </a:r>
                    </a:p>
                  </a:txBody>
                  <a:tcPr marL="91438" marR="91438" marT="45728" marB="45728"/>
                </a:tc>
                <a:tc>
                  <a:txBody>
                    <a:bodyPr/>
                    <a:lstStyle/>
                    <a:p>
                      <a:pPr rtl="1"/>
                      <a:r>
                        <a:rPr lang="fa-IR" sz="1800" dirty="0"/>
                        <a:t>کم یا زیاد</a:t>
                      </a:r>
                    </a:p>
                  </a:txBody>
                  <a:tcPr marL="91438" marR="91438" marT="45728" marB="45728"/>
                </a:tc>
                <a:tc>
                  <a:txBody>
                    <a:bodyPr/>
                    <a:lstStyle/>
                    <a:p>
                      <a:pPr rtl="1"/>
                      <a:r>
                        <a:rPr lang="fa-IR" sz="1800" dirty="0"/>
                        <a:t>بدون تغییر</a:t>
                      </a:r>
                    </a:p>
                  </a:txBody>
                  <a:tcPr marL="91438" marR="91438" marT="45728" marB="45728"/>
                </a:tc>
                <a:extLst>
                  <a:ext uri="{0D108BD9-81ED-4DB2-BD59-A6C34878D82A}"/>
                </a:extLst>
              </a:tr>
            </a:tbl>
          </a:graphicData>
        </a:graphic>
      </p:graphicFrame>
    </p:spTree>
    <p:extLst>
      <p:ext uri="{BB962C8B-B14F-4D97-AF65-F5344CB8AC3E}">
        <p14:creationId xmlns:p14="http://schemas.microsoft.com/office/powerpoint/2010/main" val="688866142"/>
      </p:ext>
    </p:extLst>
  </p:cSld>
  <p:clrMapOvr>
    <a:masterClrMapping/>
  </p:clrMapOvr>
  <mc:AlternateContent xmlns:mc="http://schemas.openxmlformats.org/markup-compatibility/2006" xmlns:p14="http://schemas.microsoft.com/office/powerpoint/2010/main">
    <mc:Choice Requires="p14">
      <p:transition spd="slow" p14:dur="900" advTm="10000">
        <p14:warp dir="in"/>
      </p:transition>
    </mc:Choice>
    <mc:Fallback xmlns="">
      <p:transition spd="slow" advTm="10000">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pPr algn="ctr" rtl="1"/>
            <a:r>
              <a:rPr lang="fa-IR" sz="5400" b="1" dirty="0"/>
              <a:t>درمان دمانس</a:t>
            </a:r>
            <a:r>
              <a:rPr lang="fa-IR" dirty="0"/>
              <a:t> </a:t>
            </a:r>
            <a:endParaRPr lang="en-US" dirty="0"/>
          </a:p>
        </p:txBody>
      </p:sp>
      <p:sp>
        <p:nvSpPr>
          <p:cNvPr id="113667" name="Rectangle 3"/>
          <p:cNvSpPr>
            <a:spLocks noGrp="1" noChangeArrowheads="1"/>
          </p:cNvSpPr>
          <p:nvPr>
            <p:ph idx="1"/>
          </p:nvPr>
        </p:nvSpPr>
        <p:spPr>
          <a:xfrm>
            <a:off x="2124075" y="2852738"/>
            <a:ext cx="5853113" cy="2620962"/>
          </a:xfrm>
        </p:spPr>
        <p:txBody>
          <a:bodyPr/>
          <a:lstStyle/>
          <a:p>
            <a:pPr algn="r" rtl="1">
              <a:buFontTx/>
              <a:buNone/>
            </a:pPr>
            <a:r>
              <a:rPr lang="fa-IR" sz="3600" b="1" dirty="0"/>
              <a:t>درمان روانی اجتماعی</a:t>
            </a:r>
            <a:br>
              <a:rPr lang="fa-IR" sz="3600" b="1" dirty="0"/>
            </a:br>
            <a:r>
              <a:rPr lang="fa-IR" sz="2800" b="1" dirty="0"/>
              <a:t> </a:t>
            </a:r>
          </a:p>
          <a:p>
            <a:pPr algn="r" rtl="1">
              <a:buFontTx/>
              <a:buNone/>
            </a:pPr>
            <a:r>
              <a:rPr lang="fa-IR" sz="3600" b="1" dirty="0"/>
              <a:t>درمان دارویی</a:t>
            </a:r>
            <a:endParaRPr lang="en-US" sz="3600" b="1" dirty="0"/>
          </a:p>
        </p:txBody>
      </p:sp>
      <p:pic>
        <p:nvPicPr>
          <p:cNvPr id="5" name="Picture 4" descr="54227"/>
          <p:cNvPicPr>
            <a:picLocks noChangeAspect="1" noChangeArrowheads="1"/>
          </p:cNvPicPr>
          <p:nvPr/>
        </p:nvPicPr>
        <p:blipFill>
          <a:blip r:embed="rId2"/>
          <a:srcRect/>
          <a:stretch>
            <a:fillRect/>
          </a:stretch>
        </p:blipFill>
        <p:spPr bwMode="auto">
          <a:xfrm>
            <a:off x="785786" y="2214554"/>
            <a:ext cx="3106738" cy="3960812"/>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00034" y="714356"/>
            <a:ext cx="8229600" cy="1143000"/>
          </a:xfrm>
        </p:spPr>
        <p:txBody>
          <a:bodyPr/>
          <a:lstStyle/>
          <a:p>
            <a:pPr algn="ctr" rtl="1"/>
            <a:r>
              <a:rPr lang="fa-IR" sz="7200" dirty="0">
                <a:solidFill>
                  <a:schemeClr val="tx1"/>
                </a:solidFill>
                <a:cs typeface="+mn-cs"/>
              </a:rPr>
              <a:t>راههای تقویت حافظه</a:t>
            </a:r>
            <a:endParaRPr lang="en-US" sz="7200" dirty="0">
              <a:solidFill>
                <a:schemeClr val="tx1"/>
              </a:solidFill>
              <a:cs typeface="+mn-cs"/>
            </a:endParaRPr>
          </a:p>
        </p:txBody>
      </p:sp>
      <p:sp>
        <p:nvSpPr>
          <p:cNvPr id="24579" name="Rectangle 3"/>
          <p:cNvSpPr>
            <a:spLocks noGrp="1" noChangeArrowheads="1"/>
          </p:cNvSpPr>
          <p:nvPr>
            <p:ph idx="1"/>
          </p:nvPr>
        </p:nvSpPr>
        <p:spPr>
          <a:xfrm>
            <a:off x="323850" y="1916113"/>
            <a:ext cx="8137525" cy="3724275"/>
          </a:xfrm>
        </p:spPr>
        <p:txBody>
          <a:bodyPr/>
          <a:lstStyle/>
          <a:p>
            <a:pPr algn="r">
              <a:buFontTx/>
              <a:buNone/>
            </a:pPr>
            <a:r>
              <a:rPr lang="fa-IR" sz="4800" b="1" dirty="0"/>
              <a:t>به سالمند توصیه نمائید</a:t>
            </a:r>
            <a:r>
              <a:rPr lang="fa-IR" sz="4000" b="1" dirty="0"/>
              <a:t>:</a:t>
            </a:r>
          </a:p>
          <a:p>
            <a:pPr marL="514350" indent="-514350" algn="r" rtl="1">
              <a:buFont typeface="+mj-lt"/>
              <a:buAutoNum type="arabicParenR"/>
            </a:pPr>
            <a:r>
              <a:rPr lang="fa-IR" b="1" dirty="0"/>
              <a:t>وسایلی که همیشه استفاده میکنند مانند عینک،ساعت و..رادرجای مشخص بگذارند.</a:t>
            </a:r>
          </a:p>
          <a:p>
            <a:pPr marL="514350" indent="-514350" algn="r" rtl="1">
              <a:buFont typeface="+mj-lt"/>
              <a:buAutoNum type="arabicParenR"/>
            </a:pPr>
            <a:r>
              <a:rPr lang="fa-IR" b="1" dirty="0"/>
              <a:t>به اخبار گوش دهند یاکتاب وروزنامه بخوانند.</a:t>
            </a:r>
          </a:p>
          <a:p>
            <a:pPr marL="514350" indent="-514350" algn="r" rtl="1">
              <a:buFont typeface="+mj-lt"/>
              <a:buAutoNum type="arabicParenR"/>
            </a:pPr>
            <a:r>
              <a:rPr lang="fa-IR" b="1" dirty="0"/>
              <a:t>درجمع دوستان وفامیل به یادآوری خاطرات گذشته بپردازند وآلبومهای قدیمی راباهم ورق بزنند.</a:t>
            </a:r>
          </a:p>
        </p:txBody>
      </p:sp>
    </p:spTree>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rtl="1"/>
            <a:r>
              <a:rPr lang="fa-IR" sz="6000" b="1" dirty="0">
                <a:solidFill>
                  <a:schemeClr val="tx1"/>
                </a:solidFill>
                <a:cs typeface="+mn-cs"/>
              </a:rPr>
              <a:t>راههای تقویت حافظه</a:t>
            </a:r>
            <a:endParaRPr lang="en-US" sz="6000" b="1" dirty="0">
              <a:solidFill>
                <a:schemeClr val="tx1"/>
              </a:solidFill>
              <a:cs typeface="+mn-cs"/>
            </a:endParaRPr>
          </a:p>
        </p:txBody>
      </p:sp>
      <p:sp>
        <p:nvSpPr>
          <p:cNvPr id="25603" name="Rectangle 3"/>
          <p:cNvSpPr>
            <a:spLocks noGrp="1" noChangeArrowheads="1"/>
          </p:cNvSpPr>
          <p:nvPr>
            <p:ph idx="1"/>
          </p:nvPr>
        </p:nvSpPr>
        <p:spPr>
          <a:xfrm>
            <a:off x="468313" y="1916113"/>
            <a:ext cx="8229600" cy="4525962"/>
          </a:xfrm>
        </p:spPr>
        <p:txBody>
          <a:bodyPr/>
          <a:lstStyle/>
          <a:p>
            <a:pPr marL="514350" indent="-514350" algn="r" rtl="1">
              <a:lnSpc>
                <a:spcPct val="150000"/>
              </a:lnSpc>
              <a:buFont typeface="+mj-lt"/>
              <a:buAutoNum type="arabicParenR" startAt="4"/>
            </a:pPr>
            <a:r>
              <a:rPr lang="fa-IR" b="1" dirty="0"/>
              <a:t>بازی های فکری مثل شطرنج انجام دهند.</a:t>
            </a:r>
          </a:p>
          <a:p>
            <a:pPr marL="514350" indent="-514350" algn="r" rtl="1">
              <a:lnSpc>
                <a:spcPct val="150000"/>
              </a:lnSpc>
              <a:buFont typeface="+mj-lt"/>
              <a:buAutoNum type="arabicParenR" startAt="4"/>
            </a:pPr>
            <a:r>
              <a:rPr lang="fa-IR" b="1" dirty="0"/>
              <a:t>مشاعره بادوستان وحل جدول</a:t>
            </a:r>
          </a:p>
          <a:p>
            <a:pPr marL="514350" indent="-514350" algn="r" rtl="1">
              <a:lnSpc>
                <a:spcPct val="150000"/>
              </a:lnSpc>
              <a:buFont typeface="+mj-lt"/>
              <a:buAutoNum type="arabicParenR" startAt="4"/>
            </a:pPr>
            <a:r>
              <a:rPr lang="fa-IR" b="1" dirty="0"/>
              <a:t>مطالبی راکه ممکن است فراموش کنند دردفتری یادداشت کنند.</a:t>
            </a:r>
          </a:p>
          <a:p>
            <a:pPr marL="514350" indent="-514350" algn="r" rtl="1">
              <a:lnSpc>
                <a:spcPct val="150000"/>
              </a:lnSpc>
              <a:buFont typeface="+mj-lt"/>
              <a:buAutoNum type="arabicParenR" startAt="4"/>
            </a:pPr>
            <a:r>
              <a:rPr lang="fa-IR" b="1" dirty="0"/>
              <a:t>شیشه های مخصوص دارو را با برچسب رنگی مشخص نمایند.</a:t>
            </a:r>
          </a:p>
          <a:p>
            <a:pPr marL="514350" indent="-514350" algn="r" rtl="1">
              <a:lnSpc>
                <a:spcPct val="150000"/>
              </a:lnSpc>
              <a:buFont typeface="+mj-lt"/>
              <a:buAutoNum type="arabicParenR" startAt="4"/>
            </a:pPr>
            <a:r>
              <a:rPr lang="fa-IR" b="1" dirty="0"/>
              <a:t>ازموادغذائی با چربی وشیرینی  ونمک کمتر استفاده نمایند</a:t>
            </a:r>
            <a:r>
              <a:rPr lang="fa-IR" sz="2400" dirty="0"/>
              <a:t>.</a:t>
            </a:r>
            <a:endParaRPr lang="en-US" sz="2400" dirty="0"/>
          </a:p>
          <a:p>
            <a:pPr marL="457200" indent="-457200" algn="r" rtl="1">
              <a:lnSpc>
                <a:spcPct val="150000"/>
              </a:lnSpc>
              <a:buFont typeface="+mj-lt"/>
              <a:buAutoNum type="arabicParenR" startAt="4"/>
            </a:pP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468313" y="836613"/>
            <a:ext cx="8229600" cy="1143000"/>
          </a:xfrm>
        </p:spPr>
        <p:txBody>
          <a:bodyPr>
            <a:normAutofit fontScale="90000"/>
          </a:bodyPr>
          <a:lstStyle/>
          <a:p>
            <a:pPr algn="ctr" rtl="1"/>
            <a:r>
              <a:rPr lang="fa-IR" sz="6000" b="1" dirty="0">
                <a:cs typeface="+mn-cs"/>
              </a:rPr>
              <a:t>سیر و پیش آگهی</a:t>
            </a:r>
            <a:r>
              <a:rPr lang="fa-IR" sz="4000" dirty="0"/>
              <a:t/>
            </a:r>
            <a:br>
              <a:rPr lang="fa-IR" sz="4000" dirty="0"/>
            </a:br>
            <a:endParaRPr lang="en-US" sz="4000" dirty="0"/>
          </a:p>
        </p:txBody>
      </p:sp>
      <p:sp>
        <p:nvSpPr>
          <p:cNvPr id="116739" name="Rectangle 3"/>
          <p:cNvSpPr>
            <a:spLocks noGrp="1" noChangeArrowheads="1"/>
          </p:cNvSpPr>
          <p:nvPr>
            <p:ph idx="1"/>
          </p:nvPr>
        </p:nvSpPr>
        <p:spPr>
          <a:xfrm>
            <a:off x="571472" y="2000240"/>
            <a:ext cx="8229600" cy="4525962"/>
          </a:xfrm>
        </p:spPr>
        <p:txBody>
          <a:bodyPr/>
          <a:lstStyle/>
          <a:p>
            <a:pPr algn="r">
              <a:buFontTx/>
              <a:buNone/>
            </a:pPr>
            <a:r>
              <a:rPr lang="fa-IR" sz="4000" b="1" dirty="0">
                <a:solidFill>
                  <a:schemeClr val="tx2"/>
                </a:solidFill>
              </a:rPr>
              <a:t>زمان شروع و سیر بیماری</a:t>
            </a:r>
            <a:br>
              <a:rPr lang="fa-IR" sz="4000" b="1" dirty="0">
                <a:solidFill>
                  <a:schemeClr val="tx2"/>
                </a:solidFill>
              </a:rPr>
            </a:br>
            <a:endParaRPr lang="fa-IR" sz="4000" b="1" dirty="0">
              <a:solidFill>
                <a:schemeClr val="tx2"/>
              </a:solidFill>
            </a:endParaRPr>
          </a:p>
          <a:p>
            <a:pPr algn="r">
              <a:buFontTx/>
              <a:buNone/>
            </a:pPr>
            <a:r>
              <a:rPr lang="fa-IR" sz="4000" b="1" dirty="0">
                <a:solidFill>
                  <a:schemeClr val="tx2"/>
                </a:solidFill>
              </a:rPr>
              <a:t>میانگین طول عمر</a:t>
            </a:r>
          </a:p>
          <a:p>
            <a:pPr algn="r">
              <a:buFontTx/>
              <a:buNone/>
            </a:pPr>
            <a:endParaRPr lang="en-US" sz="2800" b="1" dirty="0">
              <a:solidFill>
                <a:schemeClr val="tx2"/>
              </a:solidFill>
            </a:endParaRPr>
          </a:p>
        </p:txBody>
      </p:sp>
      <p:pic>
        <p:nvPicPr>
          <p:cNvPr id="116740" name="Picture 4" descr="1766346"/>
          <p:cNvPicPr>
            <a:picLocks noChangeAspect="1" noChangeArrowheads="1"/>
          </p:cNvPicPr>
          <p:nvPr/>
        </p:nvPicPr>
        <p:blipFill>
          <a:blip r:embed="rId2"/>
          <a:srcRect/>
          <a:stretch>
            <a:fillRect/>
          </a:stretch>
        </p:blipFill>
        <p:spPr bwMode="auto">
          <a:xfrm>
            <a:off x="395288" y="1628775"/>
            <a:ext cx="2832100" cy="4105275"/>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b="1" dirty="0" smtClean="0">
                <a:latin typeface="F_jadid" pitchFamily="2" charset="0"/>
                <a:cs typeface="+mn-cs"/>
              </a:rPr>
              <a:t>تغییرات نرمال در سالمندان</a:t>
            </a:r>
            <a:endParaRPr lang="en-US" dirty="0">
              <a:latin typeface="Arial Black" pitchFamily="34" charset="0"/>
              <a:cs typeface="+mn-cs"/>
            </a:endParaRPr>
          </a:p>
        </p:txBody>
      </p:sp>
      <p:sp>
        <p:nvSpPr>
          <p:cNvPr id="3" name="Content Placeholder 2"/>
          <p:cNvSpPr>
            <a:spLocks noGrp="1"/>
          </p:cNvSpPr>
          <p:nvPr>
            <p:ph idx="1"/>
          </p:nvPr>
        </p:nvSpPr>
        <p:spPr/>
        <p:txBody>
          <a:bodyPr>
            <a:normAutofit/>
          </a:bodyPr>
          <a:lstStyle/>
          <a:p>
            <a:pPr marL="514350" indent="-514350" algn="r" rtl="1">
              <a:buFont typeface="+mj-lt"/>
              <a:buAutoNum type="arabicParenR"/>
            </a:pPr>
            <a:r>
              <a:rPr lang="fa-IR" sz="6000" b="1" dirty="0" smtClean="0">
                <a:latin typeface="F_jadid" pitchFamily="2" charset="0"/>
              </a:rPr>
              <a:t>کاهش وزن و حجم مغز</a:t>
            </a:r>
          </a:p>
          <a:p>
            <a:pPr marL="514350" indent="-514350" algn="r" rtl="1">
              <a:buFont typeface="+mj-lt"/>
              <a:buAutoNum type="arabicParenR"/>
            </a:pPr>
            <a:r>
              <a:rPr lang="fa-IR" sz="6000" b="1" dirty="0" smtClean="0">
                <a:latin typeface="F_jadid" pitchFamily="2" charset="0"/>
              </a:rPr>
              <a:t>تغییرات شخصیتی</a:t>
            </a:r>
          </a:p>
          <a:p>
            <a:pPr marL="514350" indent="-514350" algn="r" rtl="1">
              <a:buFont typeface="+mj-lt"/>
              <a:buAutoNum type="arabicParenR"/>
            </a:pPr>
            <a:r>
              <a:rPr lang="fa-IR" sz="6000" b="1" dirty="0" smtClean="0">
                <a:latin typeface="F_jadid" pitchFamily="2" charset="0"/>
              </a:rPr>
              <a:t>کاهش سرعت حافظه </a:t>
            </a:r>
            <a:endParaRPr lang="en-US" sz="6000" dirty="0"/>
          </a:p>
        </p:txBody>
      </p:sp>
    </p:spTree>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noChangeArrowheads="1"/>
          </p:cNvSpPr>
          <p:nvPr>
            <p:ph type="title"/>
          </p:nvPr>
        </p:nvSpPr>
        <p:spPr/>
        <p:txBody>
          <a:bodyPr/>
          <a:lstStyle/>
          <a:p>
            <a:pPr algn="ctr" eaLnBrk="1" hangingPunct="1"/>
            <a:r>
              <a:rPr lang="en-US" altLang="fa-IR" smtClean="0"/>
              <a:t>Cognitive Disorder</a:t>
            </a:r>
            <a:endParaRPr lang="fa-IR" altLang="fa-IR" smtClean="0"/>
          </a:p>
        </p:txBody>
      </p:sp>
      <p:sp>
        <p:nvSpPr>
          <p:cNvPr id="6147" name="Content Placeholder 2"/>
          <p:cNvSpPr>
            <a:spLocks noGrp="1" noChangeArrowheads="1"/>
          </p:cNvSpPr>
          <p:nvPr>
            <p:ph idx="1"/>
          </p:nvPr>
        </p:nvSpPr>
        <p:spPr/>
        <p:txBody>
          <a:bodyPr/>
          <a:lstStyle/>
          <a:p>
            <a:pPr algn="l" rtl="0" eaLnBrk="1" hangingPunct="1">
              <a:buFont typeface="Wingdings" panose="05000000000000000000" pitchFamily="2" charset="2"/>
              <a:buNone/>
            </a:pPr>
            <a:r>
              <a:rPr lang="en-US" altLang="fa-IR" dirty="0" smtClean="0"/>
              <a:t>Impairment in:</a:t>
            </a:r>
          </a:p>
          <a:p>
            <a:pPr algn="l" rtl="0" eaLnBrk="1" hangingPunct="1"/>
            <a:r>
              <a:rPr lang="en-US" altLang="fa-IR" dirty="0" smtClean="0"/>
              <a:t>Memory</a:t>
            </a:r>
          </a:p>
          <a:p>
            <a:pPr algn="l" rtl="0" eaLnBrk="1" hangingPunct="1"/>
            <a:r>
              <a:rPr lang="en-US" altLang="fa-IR" dirty="0" smtClean="0"/>
              <a:t>Orientation</a:t>
            </a:r>
          </a:p>
          <a:p>
            <a:pPr algn="l" rtl="0" eaLnBrk="1" hangingPunct="1"/>
            <a:r>
              <a:rPr lang="en-US" altLang="fa-IR" dirty="0" smtClean="0"/>
              <a:t>judgment</a:t>
            </a:r>
          </a:p>
          <a:p>
            <a:pPr algn="l" rtl="0" eaLnBrk="1" hangingPunct="1"/>
            <a:r>
              <a:rPr lang="en-US" altLang="fa-IR" dirty="0" smtClean="0"/>
              <a:t>Language</a:t>
            </a:r>
          </a:p>
          <a:p>
            <a:pPr algn="l" rtl="0" eaLnBrk="1" hangingPunct="1"/>
            <a:r>
              <a:rPr lang="en-US" altLang="fa-IR" dirty="0" smtClean="0"/>
              <a:t>Problem solving</a:t>
            </a:r>
            <a:endParaRPr lang="fa-IR" altLang="fa-IR" dirty="0" smtClean="0"/>
          </a:p>
        </p:txBody>
      </p:sp>
    </p:spTree>
    <p:extLst>
      <p:ext uri="{BB962C8B-B14F-4D97-AF65-F5344CB8AC3E}">
        <p14:creationId xmlns:p14="http://schemas.microsoft.com/office/powerpoint/2010/main" val="2382979473"/>
      </p:ext>
    </p:extLst>
  </p:cSld>
  <p:clrMapOvr>
    <a:masterClrMapping/>
  </p:clrMapOvr>
  <mc:AlternateContent xmlns:mc="http://schemas.openxmlformats.org/markup-compatibility/2006" xmlns:p14="http://schemas.microsoft.com/office/powerpoint/2010/main">
    <mc:Choice Requires="p14">
      <p:transition spd="slow" p14:dur="900" advTm="10000">
        <p14:warp dir="in"/>
      </p:transition>
    </mc:Choice>
    <mc:Fallback xmlns="">
      <p:transition spd="slow" advTm="10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noChangeArrowheads="1"/>
          </p:cNvSpPr>
          <p:nvPr>
            <p:ph type="title"/>
          </p:nvPr>
        </p:nvSpPr>
        <p:spPr/>
        <p:txBody>
          <a:bodyPr/>
          <a:lstStyle/>
          <a:p>
            <a:pPr algn="ctr" eaLnBrk="1" hangingPunct="1"/>
            <a:r>
              <a:rPr lang="en-US" altLang="fa-IR" smtClean="0"/>
              <a:t>Cognitive Disorder</a:t>
            </a:r>
            <a:endParaRPr lang="fa-IR" altLang="fa-IR" smtClean="0"/>
          </a:p>
        </p:txBody>
      </p:sp>
      <p:sp>
        <p:nvSpPr>
          <p:cNvPr id="7171" name="Content Placeholder 2"/>
          <p:cNvSpPr>
            <a:spLocks noGrp="1" noChangeArrowheads="1"/>
          </p:cNvSpPr>
          <p:nvPr>
            <p:ph idx="1"/>
          </p:nvPr>
        </p:nvSpPr>
        <p:spPr/>
        <p:txBody>
          <a:bodyPr/>
          <a:lstStyle/>
          <a:p>
            <a:pPr algn="l" rtl="0" eaLnBrk="1" hangingPunct="1"/>
            <a:r>
              <a:rPr lang="en-US" altLang="fa-IR" dirty="0" smtClean="0"/>
              <a:t>Delirium</a:t>
            </a:r>
          </a:p>
          <a:p>
            <a:pPr algn="l" rtl="0" eaLnBrk="1" hangingPunct="1">
              <a:buFont typeface="Wingdings" panose="05000000000000000000" pitchFamily="2" charset="2"/>
              <a:buNone/>
            </a:pPr>
            <a:endParaRPr lang="en-US" altLang="fa-IR" dirty="0" smtClean="0"/>
          </a:p>
          <a:p>
            <a:pPr algn="l" rtl="0" eaLnBrk="1" hangingPunct="1"/>
            <a:r>
              <a:rPr lang="en-US" altLang="fa-IR" dirty="0" smtClean="0"/>
              <a:t>Dementia</a:t>
            </a:r>
          </a:p>
          <a:p>
            <a:pPr algn="l" rtl="0" eaLnBrk="1" hangingPunct="1">
              <a:buFont typeface="Wingdings" panose="05000000000000000000" pitchFamily="2" charset="2"/>
              <a:buNone/>
            </a:pPr>
            <a:endParaRPr lang="en-US" altLang="fa-IR" dirty="0" smtClean="0"/>
          </a:p>
          <a:p>
            <a:pPr algn="l" rtl="0" eaLnBrk="1" hangingPunct="1"/>
            <a:r>
              <a:rPr lang="en-US" altLang="fa-IR" dirty="0" smtClean="0"/>
              <a:t>Amnestic disorder</a:t>
            </a:r>
            <a:endParaRPr lang="fa-IR" altLang="fa-IR" dirty="0" smtClean="0"/>
          </a:p>
        </p:txBody>
      </p:sp>
    </p:spTree>
    <p:extLst>
      <p:ext uri="{BB962C8B-B14F-4D97-AF65-F5344CB8AC3E}">
        <p14:creationId xmlns:p14="http://schemas.microsoft.com/office/powerpoint/2010/main" val="3796109803"/>
      </p:ext>
    </p:extLst>
  </p:cSld>
  <p:clrMapOvr>
    <a:masterClrMapping/>
  </p:clrMapOvr>
  <mc:AlternateContent xmlns:mc="http://schemas.openxmlformats.org/markup-compatibility/2006" xmlns:p14="http://schemas.microsoft.com/office/powerpoint/2010/main">
    <mc:Choice Requires="p14">
      <p:transition spd="slow" p14:dur="900" advTm="10000">
        <p14:warp dir="in"/>
      </p:transition>
    </mc:Choice>
    <mc:Fallback xmlns="">
      <p:transition spd="slow" advTm="100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fa-IR" sz="6000" b="1" smtClean="0">
                <a:latin typeface="Times New Roman" panose="02020603050405020304" pitchFamily="18" charset="0"/>
                <a:cs typeface="Times New Roman" panose="02020603050405020304" pitchFamily="18" charset="0"/>
              </a:rPr>
              <a:t>Delirium</a:t>
            </a:r>
          </a:p>
        </p:txBody>
      </p:sp>
      <p:sp>
        <p:nvSpPr>
          <p:cNvPr id="8195" name="Rectangle 3"/>
          <p:cNvSpPr>
            <a:spLocks noGrp="1" noChangeArrowheads="1"/>
          </p:cNvSpPr>
          <p:nvPr>
            <p:ph idx="1"/>
          </p:nvPr>
        </p:nvSpPr>
        <p:spPr/>
        <p:txBody>
          <a:bodyPr/>
          <a:lstStyle/>
          <a:p>
            <a:pPr algn="r" rtl="1" eaLnBrk="1" hangingPunct="1"/>
            <a:r>
              <a:rPr lang="fa-IR" altLang="fa-IR" dirty="0" smtClean="0"/>
              <a:t>اختلال هوشیاری</a:t>
            </a:r>
          </a:p>
          <a:p>
            <a:pPr algn="r" rtl="1" eaLnBrk="1" hangingPunct="1"/>
            <a:r>
              <a:rPr lang="fa-IR" altLang="fa-IR" dirty="0" smtClean="0"/>
              <a:t>آسیب فراگیر وحاد عملکرد شناختی مغز</a:t>
            </a:r>
          </a:p>
          <a:p>
            <a:pPr algn="r" rtl="1" eaLnBrk="1" hangingPunct="1"/>
            <a:r>
              <a:rPr lang="fa-IR" altLang="fa-IR" dirty="0" smtClean="0"/>
              <a:t>علت:خارج مغز</a:t>
            </a:r>
            <a:endParaRPr lang="en-US" altLang="fa-IR" dirty="0" smtClean="0"/>
          </a:p>
        </p:txBody>
      </p:sp>
    </p:spTree>
    <p:extLst>
      <p:ext uri="{BB962C8B-B14F-4D97-AF65-F5344CB8AC3E}">
        <p14:creationId xmlns:p14="http://schemas.microsoft.com/office/powerpoint/2010/main" val="430992401"/>
      </p:ext>
    </p:extLst>
  </p:cSld>
  <p:clrMapOvr>
    <a:masterClrMapping/>
  </p:clrMapOvr>
  <mc:AlternateContent xmlns:mc="http://schemas.openxmlformats.org/markup-compatibility/2006" xmlns:p14="http://schemas.microsoft.com/office/powerpoint/2010/main">
    <mc:Choice Requires="p14">
      <p:transition spd="slow" p14:dur="900" advTm="10000">
        <p14:warp dir="in"/>
      </p:transition>
    </mc:Choice>
    <mc:Fallback xmlns="">
      <p:transition spd="slow" advTm="100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noChangeArrowheads="1"/>
          </p:cNvSpPr>
          <p:nvPr>
            <p:ph type="title"/>
          </p:nvPr>
        </p:nvSpPr>
        <p:spPr/>
        <p:txBody>
          <a:bodyPr/>
          <a:lstStyle/>
          <a:p>
            <a:pPr eaLnBrk="1" hangingPunct="1"/>
            <a:r>
              <a:rPr lang="en-US" altLang="fa-IR" sz="6000" smtClean="0">
                <a:latin typeface="Times New Roman" panose="02020603050405020304" pitchFamily="18" charset="0"/>
                <a:cs typeface="Times New Roman" panose="02020603050405020304" pitchFamily="18" charset="0"/>
              </a:rPr>
              <a:t>Dementia</a:t>
            </a:r>
          </a:p>
        </p:txBody>
      </p:sp>
      <p:sp>
        <p:nvSpPr>
          <p:cNvPr id="9219" name="Content Placeholder 2"/>
          <p:cNvSpPr>
            <a:spLocks noGrp="1" noChangeArrowheads="1"/>
          </p:cNvSpPr>
          <p:nvPr>
            <p:ph idx="1"/>
          </p:nvPr>
        </p:nvSpPr>
        <p:spPr/>
        <p:txBody>
          <a:bodyPr/>
          <a:lstStyle/>
          <a:p>
            <a:pPr algn="r" rtl="1" eaLnBrk="1" hangingPunct="1"/>
            <a:r>
              <a:rPr lang="fa-IR" altLang="fa-IR" smtClean="0"/>
              <a:t>آسیب فراگیر عقل</a:t>
            </a:r>
          </a:p>
          <a:p>
            <a:pPr algn="r" rtl="1" eaLnBrk="1" hangingPunct="1"/>
            <a:r>
              <a:rPr lang="fa-IR" altLang="fa-IR" smtClean="0"/>
              <a:t>اختلال فراگیر مزمن عملکرد مغز:شناخت،خلق،رفتار..</a:t>
            </a:r>
          </a:p>
          <a:p>
            <a:pPr algn="r" rtl="1" eaLnBrk="1" hangingPunct="1"/>
            <a:r>
              <a:rPr lang="fa-IR" altLang="fa-IR" smtClean="0"/>
              <a:t>علت:بیماری درون مغز</a:t>
            </a:r>
          </a:p>
          <a:p>
            <a:pPr algn="r" rtl="1" eaLnBrk="1" hangingPunct="1"/>
            <a:endParaRPr lang="fa-IR" altLang="fa-IR" smtClean="0"/>
          </a:p>
        </p:txBody>
      </p:sp>
    </p:spTree>
    <p:extLst>
      <p:ext uri="{BB962C8B-B14F-4D97-AF65-F5344CB8AC3E}">
        <p14:creationId xmlns:p14="http://schemas.microsoft.com/office/powerpoint/2010/main" val="1439279163"/>
      </p:ext>
    </p:extLst>
  </p:cSld>
  <p:clrMapOvr>
    <a:masterClrMapping/>
  </p:clrMapOvr>
  <mc:AlternateContent xmlns:mc="http://schemas.openxmlformats.org/markup-compatibility/2006" xmlns:p14="http://schemas.microsoft.com/office/powerpoint/2010/main">
    <mc:Choice Requires="p14">
      <p:transition spd="slow" p14:dur="900" advTm="10000">
        <p14:warp dir="in"/>
      </p:transition>
    </mc:Choice>
    <mc:Fallback xmlns="">
      <p:transition spd="slow" advTm="1000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noChangeArrowheads="1"/>
          </p:cNvSpPr>
          <p:nvPr>
            <p:ph type="title"/>
          </p:nvPr>
        </p:nvSpPr>
        <p:spPr/>
        <p:txBody>
          <a:bodyPr>
            <a:normAutofit fontScale="90000"/>
          </a:bodyPr>
          <a:lstStyle/>
          <a:p>
            <a:pPr eaLnBrk="1" hangingPunct="1"/>
            <a:r>
              <a:rPr lang="en-US" altLang="fa-IR" smtClean="0"/>
              <a:t>Amnestic disorder</a:t>
            </a:r>
            <a:r>
              <a:rPr lang="fa-IR" altLang="fa-IR" smtClean="0"/>
              <a:t/>
            </a:r>
            <a:br>
              <a:rPr lang="fa-IR" altLang="fa-IR" smtClean="0"/>
            </a:br>
            <a:endParaRPr lang="fa-IR" altLang="fa-IR" smtClean="0"/>
          </a:p>
        </p:txBody>
      </p:sp>
      <p:sp>
        <p:nvSpPr>
          <p:cNvPr id="10243" name="Content Placeholder 2"/>
          <p:cNvSpPr>
            <a:spLocks noGrp="1" noChangeArrowheads="1"/>
          </p:cNvSpPr>
          <p:nvPr>
            <p:ph idx="1"/>
          </p:nvPr>
        </p:nvSpPr>
        <p:spPr/>
        <p:txBody>
          <a:bodyPr/>
          <a:lstStyle/>
          <a:p>
            <a:pPr algn="r" rtl="1" eaLnBrk="1" hangingPunct="1"/>
            <a:r>
              <a:rPr lang="fa-IR" altLang="fa-IR" smtClean="0"/>
              <a:t>اختلال در حافظه اخیر</a:t>
            </a:r>
          </a:p>
        </p:txBody>
      </p:sp>
    </p:spTree>
    <p:extLst>
      <p:ext uri="{BB962C8B-B14F-4D97-AF65-F5344CB8AC3E}">
        <p14:creationId xmlns:p14="http://schemas.microsoft.com/office/powerpoint/2010/main" val="3295628710"/>
      </p:ext>
    </p:extLst>
  </p:cSld>
  <p:clrMapOvr>
    <a:masterClrMapping/>
  </p:clrMapOvr>
  <mc:AlternateContent xmlns:mc="http://schemas.openxmlformats.org/markup-compatibility/2006" xmlns:p14="http://schemas.microsoft.com/office/powerpoint/2010/main">
    <mc:Choice Requires="p14">
      <p:transition spd="slow" p14:dur="900" advTm="10000">
        <p14:warp dir="in"/>
      </p:transition>
    </mc:Choice>
    <mc:Fallback xmlns="">
      <p:transition spd="slow" advTm="1000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pPr algn="r" rtl="1"/>
            <a:r>
              <a:rPr lang="fa-IR" sz="6600" b="1" dirty="0"/>
              <a:t>انواع دمانس</a:t>
            </a:r>
            <a:r>
              <a:rPr lang="fa-IR" dirty="0"/>
              <a:t> </a:t>
            </a:r>
            <a:endParaRPr lang="en-US" dirty="0"/>
          </a:p>
        </p:txBody>
      </p:sp>
      <p:sp>
        <p:nvSpPr>
          <p:cNvPr id="112643" name="Rectangle 3"/>
          <p:cNvSpPr>
            <a:spLocks noGrp="1" noChangeArrowheads="1"/>
          </p:cNvSpPr>
          <p:nvPr>
            <p:ph idx="1"/>
          </p:nvPr>
        </p:nvSpPr>
        <p:spPr>
          <a:xfrm>
            <a:off x="3571868" y="1928802"/>
            <a:ext cx="4930753" cy="4497387"/>
          </a:xfrm>
        </p:spPr>
        <p:txBody>
          <a:bodyPr>
            <a:normAutofit fontScale="92500"/>
          </a:bodyPr>
          <a:lstStyle/>
          <a:p>
            <a:pPr marL="914400" indent="-914400" algn="r" rtl="1">
              <a:buFont typeface="+mj-lt"/>
              <a:buAutoNum type="arabicParenR"/>
            </a:pPr>
            <a:r>
              <a:rPr lang="fa-IR" sz="4800" b="1" dirty="0"/>
              <a:t>آلزایمر</a:t>
            </a:r>
          </a:p>
          <a:p>
            <a:pPr marL="914400" indent="-914400" algn="r" rtl="1">
              <a:buFont typeface="+mj-lt"/>
              <a:buAutoNum type="arabicParenR"/>
            </a:pPr>
            <a:r>
              <a:rPr lang="fa-IR" sz="4800" b="1" dirty="0" smtClean="0"/>
              <a:t>دمانس اجسام لوئی</a:t>
            </a:r>
          </a:p>
          <a:p>
            <a:pPr marL="914400" indent="-914400" algn="r" rtl="1">
              <a:buFont typeface="+mj-lt"/>
              <a:buAutoNum type="arabicParenR"/>
            </a:pPr>
            <a:r>
              <a:rPr lang="fa-IR" sz="4800" b="1" dirty="0" smtClean="0"/>
              <a:t>دمانس عروقی</a:t>
            </a:r>
            <a:endParaRPr lang="fa-IR" sz="4800" b="1" dirty="0"/>
          </a:p>
          <a:p>
            <a:pPr marL="914400" indent="-914400" algn="r" rtl="1">
              <a:buFont typeface="+mj-lt"/>
              <a:buAutoNum type="arabicParenR"/>
            </a:pPr>
            <a:r>
              <a:rPr lang="fa-IR" sz="4800" b="1" dirty="0"/>
              <a:t>اختلالات طبی</a:t>
            </a:r>
          </a:p>
          <a:p>
            <a:pPr marL="914400" indent="-914400" algn="r" rtl="1">
              <a:buFont typeface="+mj-lt"/>
              <a:buAutoNum type="arabicParenR"/>
            </a:pPr>
            <a:r>
              <a:rPr lang="fa-IR" sz="4800" b="1" dirty="0"/>
              <a:t>مواد، سموم، </a:t>
            </a:r>
            <a:r>
              <a:rPr lang="fa-IR" sz="4800" b="1" dirty="0" smtClean="0"/>
              <a:t>داروها </a:t>
            </a:r>
            <a:endParaRPr lang="fa-IR" sz="4800" b="1" dirty="0"/>
          </a:p>
        </p:txBody>
      </p:sp>
      <p:pic>
        <p:nvPicPr>
          <p:cNvPr id="2052" name="Picture 4" descr="C:\Documents and Settings\AbasalehAlmahdi\My Documents\My Pictures\Adobe\Digital Camera Photos\2007-12-29-1107-23\cv1412011760.jpg"/>
          <p:cNvPicPr>
            <a:picLocks noChangeAspect="1" noChangeArrowheads="1"/>
          </p:cNvPicPr>
          <p:nvPr/>
        </p:nvPicPr>
        <p:blipFill>
          <a:blip r:embed="rId2"/>
          <a:srcRect/>
          <a:stretch>
            <a:fillRect/>
          </a:stretch>
        </p:blipFill>
        <p:spPr bwMode="auto">
          <a:xfrm>
            <a:off x="285720" y="1071546"/>
            <a:ext cx="3333750" cy="531495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avan- elder">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Ravan- elder</Template>
  <TotalTime>92</TotalTime>
  <Words>872</Words>
  <Application>Microsoft Office PowerPoint</Application>
  <PresentationFormat>On-screen Show (4:3)</PresentationFormat>
  <Paragraphs>183</Paragraphs>
  <Slides>26</Slides>
  <Notes>2</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26</vt:i4>
      </vt:variant>
    </vt:vector>
  </HeadingPairs>
  <TitlesOfParts>
    <vt:vector size="39" baseType="lpstr">
      <vt:lpstr>Arial</vt:lpstr>
      <vt:lpstr>Arial Black</vt:lpstr>
      <vt:lpstr>Calibri</vt:lpstr>
      <vt:lpstr>Century Gothic</vt:lpstr>
      <vt:lpstr>Constantia</vt:lpstr>
      <vt:lpstr>F_jadid</vt:lpstr>
      <vt:lpstr>Majalla UI</vt:lpstr>
      <vt:lpstr>Tahoma</vt:lpstr>
      <vt:lpstr>Times New Roman</vt:lpstr>
      <vt:lpstr>Traditional Arabic</vt:lpstr>
      <vt:lpstr>Wingdings</vt:lpstr>
      <vt:lpstr>Wingdings 2</vt:lpstr>
      <vt:lpstr>Ravan- elder</vt:lpstr>
      <vt:lpstr>PowerPoint Presentation</vt:lpstr>
      <vt:lpstr>Cognitive Disorder</vt:lpstr>
      <vt:lpstr>تغییرات نرمال در سالمندان</vt:lpstr>
      <vt:lpstr>Cognitive Disorder</vt:lpstr>
      <vt:lpstr>Cognitive Disorder</vt:lpstr>
      <vt:lpstr>Delirium</vt:lpstr>
      <vt:lpstr>Dementia</vt:lpstr>
      <vt:lpstr>Amnestic disorder </vt:lpstr>
      <vt:lpstr>انواع دمانس </vt:lpstr>
      <vt:lpstr>Dementia Epidemiology</vt:lpstr>
      <vt:lpstr>اتیولوژی</vt:lpstr>
      <vt:lpstr>ریسک فاکتورها</vt:lpstr>
      <vt:lpstr>علائم هشدار دهنده دمانس  </vt:lpstr>
      <vt:lpstr>علائم هشدار دهنده دمانس  </vt:lpstr>
      <vt:lpstr>آلزایمر</vt:lpstr>
      <vt:lpstr>اپیدمیولوژی آلزایمر</vt:lpstr>
      <vt:lpstr>تشخیص دمانس آلزایمر </vt:lpstr>
      <vt:lpstr>Clock Drawing Test—2:45</vt:lpstr>
      <vt:lpstr>تقسیم بندی</vt:lpstr>
      <vt:lpstr>تغییرات روانی و عصبی</vt:lpstr>
      <vt:lpstr>تشخیصهای افتراقی</vt:lpstr>
      <vt:lpstr>PowerPoint Presentation</vt:lpstr>
      <vt:lpstr>درمان دمانس </vt:lpstr>
      <vt:lpstr>راههای تقویت حافظه</vt:lpstr>
      <vt:lpstr>راههای تقویت حافظه</vt:lpstr>
      <vt:lpstr>سیر و پیش آگهی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rastar</cp:lastModifiedBy>
  <cp:revision>13</cp:revision>
  <dcterms:created xsi:type="dcterms:W3CDTF">2018-10-01T19:35:59Z</dcterms:created>
  <dcterms:modified xsi:type="dcterms:W3CDTF">2023-11-16T06:59:43Z</dcterms:modified>
</cp:coreProperties>
</file>